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61" r:id="rId3"/>
    <p:sldId id="295" r:id="rId4"/>
    <p:sldId id="298" r:id="rId5"/>
    <p:sldId id="294" r:id="rId6"/>
    <p:sldId id="296" r:id="rId7"/>
    <p:sldId id="299" r:id="rId8"/>
    <p:sldId id="303" r:id="rId9"/>
    <p:sldId id="306" r:id="rId10"/>
    <p:sldId id="307" r:id="rId11"/>
    <p:sldId id="309" r:id="rId12"/>
    <p:sldId id="308" r:id="rId13"/>
    <p:sldId id="310" r:id="rId14"/>
    <p:sldId id="300" r:id="rId15"/>
    <p:sldId id="311" r:id="rId16"/>
    <p:sldId id="297" r:id="rId17"/>
    <p:sldId id="302" r:id="rId18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140">
          <p15:clr>
            <a:srgbClr val="A4A3A4"/>
          </p15:clr>
        </p15:guide>
        <p15:guide id="2" orient="horz" pos="504">
          <p15:clr>
            <a:srgbClr val="A4A3A4"/>
          </p15:clr>
        </p15:guide>
        <p15:guide id="3" pos="14269">
          <p15:clr>
            <a:srgbClr val="A4A3A4"/>
          </p15:clr>
        </p15:guide>
        <p15:guide id="4" pos="131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hYB2X1WLPjETUN0NGHJJLtu5OH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409" autoAdjust="0"/>
  </p:normalViewPr>
  <p:slideViewPr>
    <p:cSldViewPr snapToGrid="0">
      <p:cViewPr varScale="1">
        <p:scale>
          <a:sx n="41" d="100"/>
          <a:sy n="41" d="100"/>
        </p:scale>
        <p:origin x="1674" y="54"/>
      </p:cViewPr>
      <p:guideLst>
        <p:guide orient="horz" pos="8140"/>
        <p:guide orient="horz" pos="504"/>
        <p:guide pos="14269"/>
        <p:guide pos="13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BCF49B79-7B08-815C-0202-30918FFC4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>
            <a:extLst>
              <a:ext uri="{FF2B5EF4-FFF2-40B4-BE49-F238E27FC236}">
                <a16:creationId xmlns:a16="http://schemas.microsoft.com/office/drawing/2014/main" id="{037B387B-16D4-66A7-9211-385CCD0C1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>
            <a:extLst>
              <a:ext uri="{FF2B5EF4-FFF2-40B4-BE49-F238E27FC236}">
                <a16:creationId xmlns:a16="http://schemas.microsoft.com/office/drawing/2014/main" id="{9FCCBBEB-1776-51B0-2919-357313E69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989c5ba908_0_0:notes">
            <a:extLst>
              <a:ext uri="{FF2B5EF4-FFF2-40B4-BE49-F238E27FC236}">
                <a16:creationId xmlns:a16="http://schemas.microsoft.com/office/drawing/2014/main" id="{544E3730-4777-585A-C872-8A8D5BC899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41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146F7BB3-1188-2986-14D2-8CB6ED8F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>
            <a:extLst>
              <a:ext uri="{FF2B5EF4-FFF2-40B4-BE49-F238E27FC236}">
                <a16:creationId xmlns:a16="http://schemas.microsoft.com/office/drawing/2014/main" id="{DDAB9DA7-6815-D5F5-05E6-7271A017B2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>
            <a:extLst>
              <a:ext uri="{FF2B5EF4-FFF2-40B4-BE49-F238E27FC236}">
                <a16:creationId xmlns:a16="http://schemas.microsoft.com/office/drawing/2014/main" id="{0C12D3ED-5D0F-6966-042B-55A0DA19D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989c5ba908_0_0:notes">
            <a:extLst>
              <a:ext uri="{FF2B5EF4-FFF2-40B4-BE49-F238E27FC236}">
                <a16:creationId xmlns:a16="http://schemas.microsoft.com/office/drawing/2014/main" id="{19569280-0B9A-1970-D82B-5F56EE8762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520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1B0A4A18-19E0-B77F-E4B5-9E2426821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>
            <a:extLst>
              <a:ext uri="{FF2B5EF4-FFF2-40B4-BE49-F238E27FC236}">
                <a16:creationId xmlns:a16="http://schemas.microsoft.com/office/drawing/2014/main" id="{CEADB883-200E-8EE3-54B2-469089AD6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>
            <a:extLst>
              <a:ext uri="{FF2B5EF4-FFF2-40B4-BE49-F238E27FC236}">
                <a16:creationId xmlns:a16="http://schemas.microsoft.com/office/drawing/2014/main" id="{358C6197-869B-D4F3-636A-9AB108BCA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989c5ba908_0_0:notes">
            <a:extLst>
              <a:ext uri="{FF2B5EF4-FFF2-40B4-BE49-F238E27FC236}">
                <a16:creationId xmlns:a16="http://schemas.microsoft.com/office/drawing/2014/main" id="{1E9BE60B-B4D3-6E50-86FF-1C798146B0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614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EB3C55C5-BDD9-405B-139C-5BD730008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>
            <a:extLst>
              <a:ext uri="{FF2B5EF4-FFF2-40B4-BE49-F238E27FC236}">
                <a16:creationId xmlns:a16="http://schemas.microsoft.com/office/drawing/2014/main" id="{1A4C2AAF-12A9-6466-9D7B-AA16EC0F2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>
            <a:extLst>
              <a:ext uri="{FF2B5EF4-FFF2-40B4-BE49-F238E27FC236}">
                <a16:creationId xmlns:a16="http://schemas.microsoft.com/office/drawing/2014/main" id="{650548D3-4395-02B5-2853-2E1513629D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989c5ba908_0_0:notes">
            <a:extLst>
              <a:ext uri="{FF2B5EF4-FFF2-40B4-BE49-F238E27FC236}">
                <a16:creationId xmlns:a16="http://schemas.microsoft.com/office/drawing/2014/main" id="{18389CF6-2118-EFDC-9793-5B18DCD6BD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1844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989c5ba9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9786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49398E56-CF4D-66B9-0056-A58069D8A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>
            <a:extLst>
              <a:ext uri="{FF2B5EF4-FFF2-40B4-BE49-F238E27FC236}">
                <a16:creationId xmlns:a16="http://schemas.microsoft.com/office/drawing/2014/main" id="{22623A8B-A92E-6C2D-3EA2-F1A1C20E7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>
            <a:extLst>
              <a:ext uri="{FF2B5EF4-FFF2-40B4-BE49-F238E27FC236}">
                <a16:creationId xmlns:a16="http://schemas.microsoft.com/office/drawing/2014/main" id="{B7B3F967-7CEE-4AC7-33D9-28BFF044D3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989c5ba908_0_0:notes">
            <a:extLst>
              <a:ext uri="{FF2B5EF4-FFF2-40B4-BE49-F238E27FC236}">
                <a16:creationId xmlns:a16="http://schemas.microsoft.com/office/drawing/2014/main" id="{3096E66F-5E33-2608-C48B-D03F94A28E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045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 #1 – Swirl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Quickly show this solved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Get hints by talking to dude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Show hints in badge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Start Challenge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Challenge #2 – </a:t>
            </a:r>
            <a:r>
              <a:rPr lang="en-US" dirty="0" err="1"/>
              <a:t>Unescape</a:t>
            </a:r>
            <a:r>
              <a:rPr lang="en-US" dirty="0"/>
              <a:t> </a:t>
            </a:r>
            <a:r>
              <a:rPr lang="en-US" dirty="0" err="1"/>
              <a:t>Tmux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Show hints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Show Challenge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dirty="0"/>
              <a:t>If you know answer let other try first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Ask group to solve together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Poppins Medium" panose="020B0604020202020204" charset="0"/>
                <a:cs typeface="Poppins Medium" panose="020B0604020202020204" charset="0"/>
              </a:rPr>
              <a:t>Demo iframes &amp; source code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265" name="Google Shape;265;g989c5ba9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345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990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989c5ba9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 seems daunting at first.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It’s similar skill set to development with a few twists and turns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Perspective Change - Rather than how do you do something, it’s how do you abuse something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get started?</a:t>
            </a:r>
          </a:p>
        </p:txBody>
      </p:sp>
      <p:sp>
        <p:nvSpPr>
          <p:cNvPr id="265" name="Google Shape;265;g989c5ba9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470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used to circular processes. TDD for example</a:t>
            </a:r>
            <a:endParaRPr dirty="0"/>
          </a:p>
        </p:txBody>
      </p:sp>
      <p:sp>
        <p:nvSpPr>
          <p:cNvPr id="265" name="Google Shape;265;g989c5ba9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877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Agile Cadences – Another Example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Integrating Feedback as we go</a:t>
            </a:r>
          </a:p>
        </p:txBody>
      </p:sp>
      <p:sp>
        <p:nvSpPr>
          <p:cNvPr id="265" name="Google Shape;265;g989c5ba9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65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Situational Awareness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Understand the Problem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Reconnaissance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Playing Around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Use the system as it’s intended to be used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Devise a Plan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Use previous experience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Google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Carry out the Plan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Take notes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Capture new information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Learn something new, go back to situational awareness / devise a plan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Look Back at Notes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989c5ba9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75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989c5ba9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9976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E1BA99AE-6EA3-24D3-3C6B-306D6BCD6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>
            <a:extLst>
              <a:ext uri="{FF2B5EF4-FFF2-40B4-BE49-F238E27FC236}">
                <a16:creationId xmlns:a16="http://schemas.microsoft.com/office/drawing/2014/main" id="{A13880D0-B4F7-8D7A-826F-070F2B0DC2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>
            <a:extLst>
              <a:ext uri="{FF2B5EF4-FFF2-40B4-BE49-F238E27FC236}">
                <a16:creationId xmlns:a16="http://schemas.microsoft.com/office/drawing/2014/main" id="{07BB10B0-7492-E90B-A071-7A8275AA2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you own adventure</a:t>
            </a:r>
            <a:endParaRPr dirty="0"/>
          </a:p>
        </p:txBody>
      </p:sp>
      <p:sp>
        <p:nvSpPr>
          <p:cNvPr id="265" name="Google Shape;265;g989c5ba908_0_0:notes">
            <a:extLst>
              <a:ext uri="{FF2B5EF4-FFF2-40B4-BE49-F238E27FC236}">
                <a16:creationId xmlns:a16="http://schemas.microsoft.com/office/drawing/2014/main" id="{CC961C6F-0BEC-75D2-5051-B26258FDD2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16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>
          <a:extLst>
            <a:ext uri="{FF2B5EF4-FFF2-40B4-BE49-F238E27FC236}">
              <a16:creationId xmlns:a16="http://schemas.microsoft.com/office/drawing/2014/main" id="{076B16EE-9CD6-4696-CC9A-1B747173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89c5ba908_0_0:notes">
            <a:extLst>
              <a:ext uri="{FF2B5EF4-FFF2-40B4-BE49-F238E27FC236}">
                <a16:creationId xmlns:a16="http://schemas.microsoft.com/office/drawing/2014/main" id="{3496C872-FAB7-08E3-BA35-6C0ECBF20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89c5ba908_0_0:notes">
            <a:extLst>
              <a:ext uri="{FF2B5EF4-FFF2-40B4-BE49-F238E27FC236}">
                <a16:creationId xmlns:a16="http://schemas.microsoft.com/office/drawing/2014/main" id="{36BC58E1-3EEA-7FE1-B54D-805BC4E68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989c5ba908_0_0:notes">
            <a:extLst>
              <a:ext uri="{FF2B5EF4-FFF2-40B4-BE49-F238E27FC236}">
                <a16:creationId xmlns:a16="http://schemas.microsoft.com/office/drawing/2014/main" id="{8E492448-0C64-0C54-1BD8-E0A8172F7F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88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White_Build">
  <p:cSld name="Title_White_Build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3" descr="woman using MacBook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7903" y="20735"/>
            <a:ext cx="20604752" cy="137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3"/>
          <p:cNvSpPr/>
          <p:nvPr/>
        </p:nvSpPr>
        <p:spPr>
          <a:xfrm>
            <a:off x="0" y="2825"/>
            <a:ext cx="14456392" cy="13713175"/>
          </a:xfrm>
          <a:custGeom>
            <a:avLst/>
            <a:gdLst/>
            <a:ahLst/>
            <a:cxnLst/>
            <a:rect l="l" t="t" r="r" b="b"/>
            <a:pathLst>
              <a:path w="14456392" h="13713175" extrusionOk="0">
                <a:moveTo>
                  <a:pt x="0" y="13713175"/>
                </a:moveTo>
                <a:cubicBezTo>
                  <a:pt x="1719" y="9142117"/>
                  <a:pt x="3437" y="4571058"/>
                  <a:pt x="5156" y="0"/>
                </a:cubicBezTo>
                <a:lnTo>
                  <a:pt x="14456392" y="0"/>
                </a:lnTo>
                <a:lnTo>
                  <a:pt x="11028098" y="13713175"/>
                </a:lnTo>
                <a:lnTo>
                  <a:pt x="0" y="137131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4" name="Google Shape;4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" y="0"/>
            <a:ext cx="31115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3"/>
          <p:cNvSpPr/>
          <p:nvPr/>
        </p:nvSpPr>
        <p:spPr>
          <a:xfrm>
            <a:off x="614680" y="12644838"/>
            <a:ext cx="88173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Light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www.ingagepartners.com | </a:t>
            </a:r>
            <a:r>
              <a:rPr lang="en-US" sz="2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AND PROPRIETARY</a:t>
            </a:r>
            <a:endParaRPr sz="2000" b="0" i="0" u="none" strike="noStrike" cap="none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" name="Google Shape;46;p43"/>
          <p:cNvSpPr txBox="1">
            <a:spLocks noGrp="1"/>
          </p:cNvSpPr>
          <p:nvPr>
            <p:ph type="body" idx="1"/>
          </p:nvPr>
        </p:nvSpPr>
        <p:spPr>
          <a:xfrm>
            <a:off x="877824" y="4262535"/>
            <a:ext cx="9619488" cy="419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0"/>
              <a:buFont typeface="Noto Sans Symbols"/>
              <a:buNone/>
              <a:defRPr sz="8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47" name="Google Shape;4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824" y="847562"/>
            <a:ext cx="5499608" cy="166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824" y="10127599"/>
            <a:ext cx="1253131" cy="191916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3"/>
          <p:cNvSpPr/>
          <p:nvPr/>
        </p:nvSpPr>
        <p:spPr>
          <a:xfrm>
            <a:off x="21878592" y="-2825"/>
            <a:ext cx="10482943" cy="13713175"/>
          </a:xfrm>
          <a:prstGeom prst="parallelogram">
            <a:avLst>
              <a:gd name="adj" fmla="val 25000"/>
            </a:avLst>
          </a:prstGeom>
          <a:solidFill>
            <a:srgbClr val="056CB6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" name="Google Shape;50;p43"/>
          <p:cNvSpPr/>
          <p:nvPr/>
        </p:nvSpPr>
        <p:spPr>
          <a:xfrm>
            <a:off x="22945989" y="0"/>
            <a:ext cx="10503807" cy="13763975"/>
          </a:xfrm>
          <a:custGeom>
            <a:avLst/>
            <a:gdLst/>
            <a:ahLst/>
            <a:cxnLst/>
            <a:rect l="l" t="t" r="r" b="b"/>
            <a:pathLst>
              <a:path w="10503807" h="13763975" extrusionOk="0">
                <a:moveTo>
                  <a:pt x="0" y="13713175"/>
                </a:moveTo>
                <a:lnTo>
                  <a:pt x="2620736" y="0"/>
                </a:lnTo>
                <a:lnTo>
                  <a:pt x="10482943" y="0"/>
                </a:lnTo>
                <a:cubicBezTo>
                  <a:pt x="10489898" y="4587992"/>
                  <a:pt x="10496852" y="9175983"/>
                  <a:pt x="10503807" y="13763975"/>
                </a:cubicBezTo>
                <a:lnTo>
                  <a:pt x="0" y="137131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Column">
  <p:cSld name="Four Colum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2"/>
          <p:cNvSpPr/>
          <p:nvPr/>
        </p:nvSpPr>
        <p:spPr>
          <a:xfrm>
            <a:off x="3212900" y="7836877"/>
            <a:ext cx="1526785" cy="94861"/>
          </a:xfrm>
          <a:prstGeom prst="rect">
            <a:avLst/>
          </a:prstGeom>
          <a:solidFill>
            <a:srgbClr val="EE68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4" name="Google Shape;214;p62"/>
          <p:cNvSpPr/>
          <p:nvPr/>
        </p:nvSpPr>
        <p:spPr>
          <a:xfrm>
            <a:off x="8668490" y="7835156"/>
            <a:ext cx="1526785" cy="94861"/>
          </a:xfrm>
          <a:prstGeom prst="rect">
            <a:avLst/>
          </a:prstGeom>
          <a:solidFill>
            <a:srgbClr val="EE68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" name="Google Shape;215;p62"/>
          <p:cNvSpPr/>
          <p:nvPr/>
        </p:nvSpPr>
        <p:spPr>
          <a:xfrm>
            <a:off x="14182377" y="7836648"/>
            <a:ext cx="1526785" cy="94861"/>
          </a:xfrm>
          <a:prstGeom prst="rect">
            <a:avLst/>
          </a:prstGeom>
          <a:solidFill>
            <a:srgbClr val="EE68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p62"/>
          <p:cNvSpPr/>
          <p:nvPr/>
        </p:nvSpPr>
        <p:spPr>
          <a:xfrm>
            <a:off x="19593280" y="7835156"/>
            <a:ext cx="1526785" cy="94861"/>
          </a:xfrm>
          <a:prstGeom prst="rect">
            <a:avLst/>
          </a:prstGeom>
          <a:solidFill>
            <a:srgbClr val="EE68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7" name="Google Shape;217;p62"/>
          <p:cNvSpPr txBox="1">
            <a:spLocks noGrp="1"/>
          </p:cNvSpPr>
          <p:nvPr>
            <p:ph type="body" idx="1"/>
          </p:nvPr>
        </p:nvSpPr>
        <p:spPr>
          <a:xfrm>
            <a:off x="7143501" y="6741826"/>
            <a:ext cx="4576762" cy="6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Noto Sans Symbols"/>
              <a:buNone/>
              <a:defRPr sz="5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8" name="Google Shape;218;p62"/>
          <p:cNvSpPr txBox="1">
            <a:spLocks noGrp="1"/>
          </p:cNvSpPr>
          <p:nvPr>
            <p:ph type="body" idx="2"/>
          </p:nvPr>
        </p:nvSpPr>
        <p:spPr>
          <a:xfrm>
            <a:off x="1705754" y="8214550"/>
            <a:ext cx="4541076" cy="3344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9" name="Google Shape;219;p62"/>
          <p:cNvSpPr txBox="1">
            <a:spLocks noGrp="1"/>
          </p:cNvSpPr>
          <p:nvPr>
            <p:ph type="body" idx="3"/>
          </p:nvPr>
        </p:nvSpPr>
        <p:spPr>
          <a:xfrm>
            <a:off x="7185566" y="8233409"/>
            <a:ext cx="4541076" cy="332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0" name="Google Shape;220;p62"/>
          <p:cNvSpPr txBox="1">
            <a:spLocks noGrp="1"/>
          </p:cNvSpPr>
          <p:nvPr>
            <p:ph type="body" idx="4"/>
          </p:nvPr>
        </p:nvSpPr>
        <p:spPr>
          <a:xfrm>
            <a:off x="12625911" y="8233409"/>
            <a:ext cx="4541076" cy="332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1" name="Google Shape;221;p62"/>
          <p:cNvSpPr txBox="1">
            <a:spLocks noGrp="1"/>
          </p:cNvSpPr>
          <p:nvPr>
            <p:ph type="body" idx="5"/>
          </p:nvPr>
        </p:nvSpPr>
        <p:spPr>
          <a:xfrm>
            <a:off x="18035305" y="8252268"/>
            <a:ext cx="4541076" cy="330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2" name="Google Shape;222;p62"/>
          <p:cNvSpPr txBox="1">
            <a:spLocks noGrp="1"/>
          </p:cNvSpPr>
          <p:nvPr>
            <p:ph type="body" idx="6"/>
          </p:nvPr>
        </p:nvSpPr>
        <p:spPr>
          <a:xfrm>
            <a:off x="1670068" y="6741826"/>
            <a:ext cx="4576762" cy="6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Noto Sans Symbols"/>
              <a:buNone/>
              <a:defRPr sz="5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3" name="Google Shape;223;p62"/>
          <p:cNvSpPr txBox="1">
            <a:spLocks noGrp="1"/>
          </p:cNvSpPr>
          <p:nvPr>
            <p:ph type="body" idx="7"/>
          </p:nvPr>
        </p:nvSpPr>
        <p:spPr>
          <a:xfrm>
            <a:off x="12590225" y="6741826"/>
            <a:ext cx="4576762" cy="6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Noto Sans Symbols"/>
              <a:buNone/>
              <a:defRPr sz="5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4" name="Google Shape;224;p62"/>
          <p:cNvSpPr txBox="1">
            <a:spLocks noGrp="1"/>
          </p:cNvSpPr>
          <p:nvPr>
            <p:ph type="body" idx="8"/>
          </p:nvPr>
        </p:nvSpPr>
        <p:spPr>
          <a:xfrm>
            <a:off x="17999619" y="6741826"/>
            <a:ext cx="4576762" cy="68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Noto Sans Symbols"/>
              <a:buNone/>
              <a:defRPr sz="5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5" name="Google Shape;225;p62"/>
          <p:cNvSpPr>
            <a:spLocks noGrp="1"/>
          </p:cNvSpPr>
          <p:nvPr>
            <p:ph type="pic" idx="9"/>
          </p:nvPr>
        </p:nvSpPr>
        <p:spPr>
          <a:xfrm>
            <a:off x="3018649" y="4418176"/>
            <a:ext cx="1879600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6" name="Google Shape;226;p62"/>
          <p:cNvSpPr>
            <a:spLocks noGrp="1"/>
          </p:cNvSpPr>
          <p:nvPr>
            <p:ph type="pic" idx="13"/>
          </p:nvPr>
        </p:nvSpPr>
        <p:spPr>
          <a:xfrm>
            <a:off x="8492082" y="4418176"/>
            <a:ext cx="1879600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7" name="Google Shape;227;p62"/>
          <p:cNvSpPr>
            <a:spLocks noGrp="1"/>
          </p:cNvSpPr>
          <p:nvPr>
            <p:ph type="pic" idx="14"/>
          </p:nvPr>
        </p:nvSpPr>
        <p:spPr>
          <a:xfrm>
            <a:off x="13938806" y="4418176"/>
            <a:ext cx="1879600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8" name="Google Shape;228;p62"/>
          <p:cNvSpPr>
            <a:spLocks noGrp="1"/>
          </p:cNvSpPr>
          <p:nvPr>
            <p:ph type="pic" idx="15"/>
          </p:nvPr>
        </p:nvSpPr>
        <p:spPr>
          <a:xfrm>
            <a:off x="19385530" y="4417203"/>
            <a:ext cx="1879600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229" name="Google Shape;22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7824" y="-23993"/>
            <a:ext cx="31115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2"/>
          <p:cNvSpPr txBox="1">
            <a:spLocks noGrp="1"/>
          </p:cNvSpPr>
          <p:nvPr>
            <p:ph type="body" idx="16"/>
          </p:nvPr>
        </p:nvSpPr>
        <p:spPr>
          <a:xfrm>
            <a:off x="877824" y="2438171"/>
            <a:ext cx="15680084" cy="70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1" name="Google Shape;231;p62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084" cy="16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0"/>
              <a:buFont typeface="Poppins Medium"/>
              <a:buNone/>
              <a:defRPr sz="8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3"/>
          <p:cNvSpPr txBox="1">
            <a:spLocks noGrp="1"/>
          </p:cNvSpPr>
          <p:nvPr>
            <p:ph type="body" idx="1"/>
          </p:nvPr>
        </p:nvSpPr>
        <p:spPr>
          <a:xfrm>
            <a:off x="877824" y="4245428"/>
            <a:ext cx="10736136" cy="826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oto Sans Symbols"/>
              <a:buChar char="▪"/>
              <a:defRPr sz="4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  <a:defRPr sz="36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4" name="Google Shape;234;p63"/>
          <p:cNvSpPr txBox="1">
            <a:spLocks noGrp="1"/>
          </p:cNvSpPr>
          <p:nvPr>
            <p:ph type="body" idx="2"/>
          </p:nvPr>
        </p:nvSpPr>
        <p:spPr>
          <a:xfrm>
            <a:off x="877824" y="2438171"/>
            <a:ext cx="15680084" cy="70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5" name="Google Shape;235;p63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084" cy="16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0"/>
              <a:buFont typeface="Poppins Medium"/>
              <a:buNone/>
              <a:defRPr sz="8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6" name="Google Shape;236;p63"/>
          <p:cNvSpPr txBox="1">
            <a:spLocks noGrp="1"/>
          </p:cNvSpPr>
          <p:nvPr>
            <p:ph type="body" idx="3"/>
          </p:nvPr>
        </p:nvSpPr>
        <p:spPr>
          <a:xfrm>
            <a:off x="12763690" y="4245427"/>
            <a:ext cx="10736136" cy="826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oto Sans Symbols"/>
              <a:buChar char="▪"/>
              <a:defRPr sz="4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oto Sans Symbols"/>
              <a:buChar char="▪"/>
              <a:defRPr sz="36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Squares_Right">
  <p:cSld name="Content_Squares_Righ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48"/>
          <p:cNvPicPr preferRelativeResize="0"/>
          <p:nvPr/>
        </p:nvPicPr>
        <p:blipFill rotWithShape="1">
          <a:blip r:embed="rId2">
            <a:alphaModFix amt="71000"/>
          </a:blip>
          <a:srcRect/>
          <a:stretch/>
        </p:blipFill>
        <p:spPr>
          <a:xfrm>
            <a:off x="16073638" y="0"/>
            <a:ext cx="1229205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8"/>
          <p:cNvSpPr txBox="1">
            <a:spLocks noGrp="1"/>
          </p:cNvSpPr>
          <p:nvPr>
            <p:ph type="body" idx="1"/>
          </p:nvPr>
        </p:nvSpPr>
        <p:spPr>
          <a:xfrm>
            <a:off x="877824" y="2438171"/>
            <a:ext cx="15680084" cy="70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084" cy="16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0"/>
              <a:buFont typeface="Poppins Medium"/>
              <a:buNone/>
              <a:defRPr sz="8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877824" y="4257454"/>
            <a:ext cx="15680084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877824" y="5087839"/>
            <a:ext cx="15681325" cy="511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92" name="Google Shape;92;p48"/>
          <p:cNvSpPr txBox="1">
            <a:spLocks noGrp="1"/>
          </p:cNvSpPr>
          <p:nvPr>
            <p:ph type="body" idx="4"/>
          </p:nvPr>
        </p:nvSpPr>
        <p:spPr>
          <a:xfrm>
            <a:off x="877316" y="10530194"/>
            <a:ext cx="15680592" cy="189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rgbClr val="36363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gage We Are">
  <p:cSld name="Ingage We Ar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5"/>
          <p:cNvSpPr txBox="1">
            <a:spLocks noGrp="1"/>
          </p:cNvSpPr>
          <p:nvPr>
            <p:ph type="body" idx="1"/>
          </p:nvPr>
        </p:nvSpPr>
        <p:spPr>
          <a:xfrm>
            <a:off x="878542" y="7049603"/>
            <a:ext cx="15680084" cy="82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Noto Sans Symbols"/>
              <a:buNone/>
              <a:defRPr sz="4800" b="0" i="0" u="none" strike="noStrike" cap="none">
                <a:solidFill>
                  <a:schemeClr val="l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39" name="Google Shape;139;p55"/>
          <p:cNvSpPr txBox="1">
            <a:spLocks noGrp="1"/>
          </p:cNvSpPr>
          <p:nvPr>
            <p:ph type="body" idx="2"/>
          </p:nvPr>
        </p:nvSpPr>
        <p:spPr>
          <a:xfrm>
            <a:off x="878543" y="5101584"/>
            <a:ext cx="15718482" cy="113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40" name="Google Shape;140;p55"/>
          <p:cNvSpPr txBox="1">
            <a:spLocks noGrp="1"/>
          </p:cNvSpPr>
          <p:nvPr>
            <p:ph type="body" idx="3"/>
          </p:nvPr>
        </p:nvSpPr>
        <p:spPr>
          <a:xfrm>
            <a:off x="877824" y="4190525"/>
            <a:ext cx="15718482" cy="82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Noto Sans Symbols"/>
              <a:buNone/>
              <a:defRPr sz="4800" b="0" i="0" u="none" strike="noStrike" cap="none">
                <a:solidFill>
                  <a:schemeClr val="l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41" name="Google Shape;141;p55"/>
          <p:cNvSpPr txBox="1">
            <a:spLocks noGrp="1"/>
          </p:cNvSpPr>
          <p:nvPr>
            <p:ph type="body" idx="4"/>
          </p:nvPr>
        </p:nvSpPr>
        <p:spPr>
          <a:xfrm>
            <a:off x="878543" y="10797323"/>
            <a:ext cx="15680084" cy="113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42" name="Google Shape;142;p55"/>
          <p:cNvSpPr txBox="1">
            <a:spLocks noGrp="1"/>
          </p:cNvSpPr>
          <p:nvPr>
            <p:ph type="body" idx="5"/>
          </p:nvPr>
        </p:nvSpPr>
        <p:spPr>
          <a:xfrm>
            <a:off x="878543" y="9920164"/>
            <a:ext cx="15680084" cy="82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Noto Sans Symbols"/>
              <a:buNone/>
              <a:defRPr sz="4800" b="0" i="0" u="none" strike="noStrike" cap="none">
                <a:solidFill>
                  <a:schemeClr val="l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43" name="Google Shape;143;p55"/>
          <p:cNvSpPr txBox="1">
            <a:spLocks noGrp="1"/>
          </p:cNvSpPr>
          <p:nvPr>
            <p:ph type="body" idx="6"/>
          </p:nvPr>
        </p:nvSpPr>
        <p:spPr>
          <a:xfrm>
            <a:off x="877824" y="7949453"/>
            <a:ext cx="15680084" cy="113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44" name="Google Shape;144;p55"/>
          <p:cNvSpPr txBox="1">
            <a:spLocks noGrp="1"/>
          </p:cNvSpPr>
          <p:nvPr>
            <p:ph type="body" idx="7"/>
          </p:nvPr>
        </p:nvSpPr>
        <p:spPr>
          <a:xfrm>
            <a:off x="877824" y="2438171"/>
            <a:ext cx="15680084" cy="70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45" name="Google Shape;145;p55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084" cy="16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0"/>
              <a:buFont typeface="Poppins Medium"/>
              <a:buNone/>
              <a:defRPr sz="8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6" name="Google Shape;146;p55"/>
          <p:cNvPicPr preferRelativeResize="0"/>
          <p:nvPr/>
        </p:nvPicPr>
        <p:blipFill rotWithShape="1">
          <a:blip r:embed="rId2">
            <a:alphaModFix amt="71000"/>
          </a:blip>
          <a:srcRect/>
          <a:stretch/>
        </p:blipFill>
        <p:spPr>
          <a:xfrm>
            <a:off x="16073638" y="0"/>
            <a:ext cx="1229205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White_Design">
  <p:cSld name="Title_White_Desig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6" descr="person holding pen writing on paper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55153" y="0"/>
            <a:ext cx="18280467" cy="137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6"/>
          <p:cNvSpPr/>
          <p:nvPr/>
        </p:nvSpPr>
        <p:spPr>
          <a:xfrm>
            <a:off x="0" y="2825"/>
            <a:ext cx="14456392" cy="13713175"/>
          </a:xfrm>
          <a:custGeom>
            <a:avLst/>
            <a:gdLst/>
            <a:ahLst/>
            <a:cxnLst/>
            <a:rect l="l" t="t" r="r" b="b"/>
            <a:pathLst>
              <a:path w="14456392" h="13713175" extrusionOk="0">
                <a:moveTo>
                  <a:pt x="0" y="13713175"/>
                </a:moveTo>
                <a:cubicBezTo>
                  <a:pt x="1719" y="9142117"/>
                  <a:pt x="3437" y="4571058"/>
                  <a:pt x="5156" y="0"/>
                </a:cubicBezTo>
                <a:lnTo>
                  <a:pt x="14456392" y="0"/>
                </a:lnTo>
                <a:lnTo>
                  <a:pt x="11028098" y="13713175"/>
                </a:lnTo>
                <a:lnTo>
                  <a:pt x="0" y="137131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0" name="Google Shape;15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" y="0"/>
            <a:ext cx="31115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6"/>
          <p:cNvSpPr/>
          <p:nvPr/>
        </p:nvSpPr>
        <p:spPr>
          <a:xfrm>
            <a:off x="614680" y="12644838"/>
            <a:ext cx="88173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91400" rIns="182800" bIns="914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Light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www.ingagepartners.com | </a:t>
            </a:r>
            <a:r>
              <a:rPr lang="en-US" sz="20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AND PROPRIETARY</a:t>
            </a:r>
            <a:endParaRPr sz="2000" b="0" i="0" u="none" strike="noStrike" cap="none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56"/>
          <p:cNvSpPr txBox="1">
            <a:spLocks noGrp="1"/>
          </p:cNvSpPr>
          <p:nvPr>
            <p:ph type="body" idx="1"/>
          </p:nvPr>
        </p:nvSpPr>
        <p:spPr>
          <a:xfrm>
            <a:off x="877824" y="4262535"/>
            <a:ext cx="9619488" cy="419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0"/>
              <a:buFont typeface="Noto Sans Symbols"/>
              <a:buNone/>
              <a:defRPr sz="8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53" name="Google Shape;15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824" y="847562"/>
            <a:ext cx="5499608" cy="166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824" y="10127599"/>
            <a:ext cx="1253131" cy="191916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6"/>
          <p:cNvSpPr/>
          <p:nvPr/>
        </p:nvSpPr>
        <p:spPr>
          <a:xfrm>
            <a:off x="21878592" y="-2825"/>
            <a:ext cx="10482943" cy="13713175"/>
          </a:xfrm>
          <a:prstGeom prst="parallelogram">
            <a:avLst>
              <a:gd name="adj" fmla="val 25000"/>
            </a:avLst>
          </a:prstGeom>
          <a:solidFill>
            <a:srgbClr val="056CB6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" name="Google Shape;156;p56"/>
          <p:cNvSpPr/>
          <p:nvPr/>
        </p:nvSpPr>
        <p:spPr>
          <a:xfrm>
            <a:off x="22945989" y="0"/>
            <a:ext cx="10503807" cy="13763975"/>
          </a:xfrm>
          <a:custGeom>
            <a:avLst/>
            <a:gdLst/>
            <a:ahLst/>
            <a:cxnLst/>
            <a:rect l="l" t="t" r="r" b="b"/>
            <a:pathLst>
              <a:path w="10503807" h="13763975" extrusionOk="0">
                <a:moveTo>
                  <a:pt x="0" y="13713175"/>
                </a:moveTo>
                <a:lnTo>
                  <a:pt x="2620736" y="0"/>
                </a:lnTo>
                <a:lnTo>
                  <a:pt x="10482943" y="0"/>
                </a:lnTo>
                <a:cubicBezTo>
                  <a:pt x="10489898" y="4587992"/>
                  <a:pt x="10496852" y="9175983"/>
                  <a:pt x="10503807" y="13763975"/>
                </a:cubicBezTo>
                <a:lnTo>
                  <a:pt x="0" y="137131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stion_1">
  <p:cSld name="Transistion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5" y="0"/>
            <a:ext cx="24377655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7"/>
          <p:cNvSpPr/>
          <p:nvPr/>
        </p:nvSpPr>
        <p:spPr>
          <a:xfrm>
            <a:off x="-5" y="2825"/>
            <a:ext cx="14456392" cy="13713175"/>
          </a:xfrm>
          <a:custGeom>
            <a:avLst/>
            <a:gdLst/>
            <a:ahLst/>
            <a:cxnLst/>
            <a:rect l="l" t="t" r="r" b="b"/>
            <a:pathLst>
              <a:path w="14456392" h="13713175" extrusionOk="0">
                <a:moveTo>
                  <a:pt x="0" y="13713175"/>
                </a:moveTo>
                <a:cubicBezTo>
                  <a:pt x="1719" y="9142117"/>
                  <a:pt x="3437" y="4571058"/>
                  <a:pt x="5156" y="0"/>
                </a:cubicBezTo>
                <a:lnTo>
                  <a:pt x="14456392" y="0"/>
                </a:lnTo>
                <a:lnTo>
                  <a:pt x="11028098" y="13713175"/>
                </a:lnTo>
                <a:lnTo>
                  <a:pt x="0" y="13713175"/>
                </a:lnTo>
                <a:close/>
              </a:path>
            </a:pathLst>
          </a:cu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" name="Google Shape;160;p57"/>
          <p:cNvSpPr txBox="1">
            <a:spLocks noGrp="1"/>
          </p:cNvSpPr>
          <p:nvPr>
            <p:ph type="body" idx="1"/>
          </p:nvPr>
        </p:nvSpPr>
        <p:spPr>
          <a:xfrm>
            <a:off x="899288" y="5129784"/>
            <a:ext cx="9415462" cy="3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0"/>
              <a:buFont typeface="Noto Sans Symbols"/>
              <a:buNone/>
              <a:defRPr sz="8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61" name="Google Shape;16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" y="0"/>
            <a:ext cx="31115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stion_2">
  <p:cSld name="Transistion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657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8"/>
          <p:cNvSpPr/>
          <p:nvPr/>
        </p:nvSpPr>
        <p:spPr>
          <a:xfrm>
            <a:off x="0" y="0"/>
            <a:ext cx="14456392" cy="13713175"/>
          </a:xfrm>
          <a:custGeom>
            <a:avLst/>
            <a:gdLst/>
            <a:ahLst/>
            <a:cxnLst/>
            <a:rect l="l" t="t" r="r" b="b"/>
            <a:pathLst>
              <a:path w="14456392" h="13713175" extrusionOk="0">
                <a:moveTo>
                  <a:pt x="0" y="13713175"/>
                </a:moveTo>
                <a:cubicBezTo>
                  <a:pt x="1719" y="9142117"/>
                  <a:pt x="3437" y="4571058"/>
                  <a:pt x="5156" y="0"/>
                </a:cubicBezTo>
                <a:lnTo>
                  <a:pt x="14456392" y="0"/>
                </a:lnTo>
                <a:lnTo>
                  <a:pt x="11028098" y="13713175"/>
                </a:lnTo>
                <a:lnTo>
                  <a:pt x="0" y="13713175"/>
                </a:lnTo>
                <a:close/>
              </a:path>
            </a:pathLst>
          </a:cu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" name="Google Shape;165;p58"/>
          <p:cNvSpPr txBox="1">
            <a:spLocks noGrp="1"/>
          </p:cNvSpPr>
          <p:nvPr>
            <p:ph type="body" idx="1"/>
          </p:nvPr>
        </p:nvSpPr>
        <p:spPr>
          <a:xfrm>
            <a:off x="899288" y="5129784"/>
            <a:ext cx="9415462" cy="3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0"/>
              <a:buFont typeface="Noto Sans Symbols"/>
              <a:buNone/>
              <a:defRPr sz="8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66" name="Google Shape;16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" y="0"/>
            <a:ext cx="31115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stion_3">
  <p:cSld name="Transistion_3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9" descr="A person sitting at a desk and us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9"/>
          <p:cNvSpPr/>
          <p:nvPr/>
        </p:nvSpPr>
        <p:spPr>
          <a:xfrm>
            <a:off x="0" y="0"/>
            <a:ext cx="14456392" cy="13713175"/>
          </a:xfrm>
          <a:custGeom>
            <a:avLst/>
            <a:gdLst/>
            <a:ahLst/>
            <a:cxnLst/>
            <a:rect l="l" t="t" r="r" b="b"/>
            <a:pathLst>
              <a:path w="14456392" h="13713175" extrusionOk="0">
                <a:moveTo>
                  <a:pt x="0" y="13713175"/>
                </a:moveTo>
                <a:cubicBezTo>
                  <a:pt x="1719" y="9142117"/>
                  <a:pt x="3437" y="4571058"/>
                  <a:pt x="5156" y="0"/>
                </a:cubicBezTo>
                <a:lnTo>
                  <a:pt x="14456392" y="0"/>
                </a:lnTo>
                <a:lnTo>
                  <a:pt x="11028098" y="13713175"/>
                </a:lnTo>
                <a:lnTo>
                  <a:pt x="0" y="13713175"/>
                </a:lnTo>
                <a:close/>
              </a:path>
            </a:pathLst>
          </a:cu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1"/>
          </p:nvPr>
        </p:nvSpPr>
        <p:spPr>
          <a:xfrm>
            <a:off x="899288" y="5129784"/>
            <a:ext cx="9415462" cy="3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0"/>
              <a:buFont typeface="Noto Sans Symbols"/>
              <a:buNone/>
              <a:defRPr sz="8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71" name="Google Shape;17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" y="0"/>
            <a:ext cx="31115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stion_4">
  <p:cSld name="Transistion_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0" y="0"/>
            <a:ext cx="24777701" cy="1371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0"/>
          <p:cNvSpPr/>
          <p:nvPr/>
        </p:nvSpPr>
        <p:spPr>
          <a:xfrm>
            <a:off x="0" y="0"/>
            <a:ext cx="14456392" cy="13713175"/>
          </a:xfrm>
          <a:custGeom>
            <a:avLst/>
            <a:gdLst/>
            <a:ahLst/>
            <a:cxnLst/>
            <a:rect l="l" t="t" r="r" b="b"/>
            <a:pathLst>
              <a:path w="14456392" h="13713175" extrusionOk="0">
                <a:moveTo>
                  <a:pt x="0" y="13713175"/>
                </a:moveTo>
                <a:cubicBezTo>
                  <a:pt x="1719" y="9142117"/>
                  <a:pt x="3437" y="4571058"/>
                  <a:pt x="5156" y="0"/>
                </a:cubicBezTo>
                <a:lnTo>
                  <a:pt x="14456392" y="0"/>
                </a:lnTo>
                <a:lnTo>
                  <a:pt x="11028098" y="13713175"/>
                </a:lnTo>
                <a:lnTo>
                  <a:pt x="0" y="13713175"/>
                </a:lnTo>
                <a:close/>
              </a:path>
            </a:pathLst>
          </a:custGeom>
          <a:solidFill>
            <a:schemeClr val="dk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" name="Google Shape;175;p60"/>
          <p:cNvSpPr txBox="1">
            <a:spLocks noGrp="1"/>
          </p:cNvSpPr>
          <p:nvPr>
            <p:ph type="body" idx="1"/>
          </p:nvPr>
        </p:nvSpPr>
        <p:spPr>
          <a:xfrm>
            <a:off x="899288" y="5129784"/>
            <a:ext cx="9415462" cy="3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0"/>
              <a:buFont typeface="Noto Sans Symbols"/>
              <a:buNone/>
              <a:defRPr sz="8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76" name="Google Shape;17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" y="0"/>
            <a:ext cx="31115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_8_Up">
  <p:cSld name="Team_8_Up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1"/>
          <p:cNvSpPr/>
          <p:nvPr/>
        </p:nvSpPr>
        <p:spPr>
          <a:xfrm>
            <a:off x="1163905" y="2836988"/>
            <a:ext cx="2979914" cy="2979914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9" name="Google Shape;179;p61"/>
          <p:cNvSpPr>
            <a:spLocks noGrp="1"/>
          </p:cNvSpPr>
          <p:nvPr>
            <p:ph type="pic" idx="2"/>
          </p:nvPr>
        </p:nvSpPr>
        <p:spPr>
          <a:xfrm>
            <a:off x="1296669" y="2958497"/>
            <a:ext cx="2721443" cy="272144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0" name="Google Shape;180;p61"/>
          <p:cNvSpPr txBox="1">
            <a:spLocks noGrp="1"/>
          </p:cNvSpPr>
          <p:nvPr>
            <p:ph type="body" idx="1"/>
          </p:nvPr>
        </p:nvSpPr>
        <p:spPr>
          <a:xfrm>
            <a:off x="506669" y="6151168"/>
            <a:ext cx="4264259" cy="5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1" name="Google Shape;181;p61"/>
          <p:cNvSpPr txBox="1">
            <a:spLocks noGrp="1"/>
          </p:cNvSpPr>
          <p:nvPr>
            <p:ph type="body" idx="3"/>
          </p:nvPr>
        </p:nvSpPr>
        <p:spPr>
          <a:xfrm>
            <a:off x="499609" y="6786219"/>
            <a:ext cx="4272405" cy="83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2" name="Google Shape;182;p61"/>
          <p:cNvSpPr/>
          <p:nvPr/>
        </p:nvSpPr>
        <p:spPr>
          <a:xfrm>
            <a:off x="19805650" y="0"/>
            <a:ext cx="4572000" cy="13716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3" name="Google Shape;183;p61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084" cy="16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0"/>
              <a:buFont typeface="Poppins Medium"/>
              <a:buNone/>
              <a:defRPr sz="84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61"/>
          <p:cNvSpPr txBox="1">
            <a:spLocks noGrp="1"/>
          </p:cNvSpPr>
          <p:nvPr>
            <p:ph type="body" idx="4"/>
          </p:nvPr>
        </p:nvSpPr>
        <p:spPr>
          <a:xfrm>
            <a:off x="5340690" y="6151168"/>
            <a:ext cx="4264259" cy="5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5" name="Google Shape;185;p61"/>
          <p:cNvSpPr txBox="1">
            <a:spLocks noGrp="1"/>
          </p:cNvSpPr>
          <p:nvPr>
            <p:ph type="body" idx="5"/>
          </p:nvPr>
        </p:nvSpPr>
        <p:spPr>
          <a:xfrm>
            <a:off x="5333630" y="6786219"/>
            <a:ext cx="4272405" cy="83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6" name="Google Shape;186;p61"/>
          <p:cNvSpPr/>
          <p:nvPr/>
        </p:nvSpPr>
        <p:spPr>
          <a:xfrm>
            <a:off x="15675327" y="2836988"/>
            <a:ext cx="2979914" cy="2979914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7" name="Google Shape;187;p61"/>
          <p:cNvSpPr>
            <a:spLocks noGrp="1"/>
          </p:cNvSpPr>
          <p:nvPr>
            <p:ph type="pic" idx="6"/>
          </p:nvPr>
        </p:nvSpPr>
        <p:spPr>
          <a:xfrm>
            <a:off x="15808091" y="2958497"/>
            <a:ext cx="2721443" cy="272144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8" name="Google Shape;188;p61"/>
          <p:cNvSpPr txBox="1">
            <a:spLocks noGrp="1"/>
          </p:cNvSpPr>
          <p:nvPr>
            <p:ph type="body" idx="7"/>
          </p:nvPr>
        </p:nvSpPr>
        <p:spPr>
          <a:xfrm>
            <a:off x="15018091" y="6151168"/>
            <a:ext cx="4264259" cy="5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9" name="Google Shape;189;p61"/>
          <p:cNvSpPr txBox="1">
            <a:spLocks noGrp="1"/>
          </p:cNvSpPr>
          <p:nvPr>
            <p:ph type="body" idx="8"/>
          </p:nvPr>
        </p:nvSpPr>
        <p:spPr>
          <a:xfrm>
            <a:off x="15011030" y="6786219"/>
            <a:ext cx="4272405" cy="83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0" name="Google Shape;190;p61"/>
          <p:cNvSpPr/>
          <p:nvPr/>
        </p:nvSpPr>
        <p:spPr>
          <a:xfrm>
            <a:off x="10823926" y="2836988"/>
            <a:ext cx="2979914" cy="2979914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1" name="Google Shape;191;p61"/>
          <p:cNvSpPr>
            <a:spLocks noGrp="1"/>
          </p:cNvSpPr>
          <p:nvPr>
            <p:ph type="pic" idx="9"/>
          </p:nvPr>
        </p:nvSpPr>
        <p:spPr>
          <a:xfrm>
            <a:off x="10956690" y="2958497"/>
            <a:ext cx="2721443" cy="272144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2" name="Google Shape;192;p61"/>
          <p:cNvSpPr txBox="1">
            <a:spLocks noGrp="1"/>
          </p:cNvSpPr>
          <p:nvPr>
            <p:ph type="body" idx="13"/>
          </p:nvPr>
        </p:nvSpPr>
        <p:spPr>
          <a:xfrm>
            <a:off x="10166690" y="6151168"/>
            <a:ext cx="4264259" cy="5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3" name="Google Shape;193;p61"/>
          <p:cNvSpPr txBox="1">
            <a:spLocks noGrp="1"/>
          </p:cNvSpPr>
          <p:nvPr>
            <p:ph type="body" idx="14"/>
          </p:nvPr>
        </p:nvSpPr>
        <p:spPr>
          <a:xfrm>
            <a:off x="10159630" y="6786219"/>
            <a:ext cx="4272405" cy="83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4" name="Google Shape;194;p61"/>
          <p:cNvSpPr/>
          <p:nvPr/>
        </p:nvSpPr>
        <p:spPr>
          <a:xfrm>
            <a:off x="5980472" y="2836164"/>
            <a:ext cx="2979914" cy="2979914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5" name="Google Shape;195;p61"/>
          <p:cNvSpPr>
            <a:spLocks noGrp="1"/>
          </p:cNvSpPr>
          <p:nvPr>
            <p:ph type="pic" idx="15"/>
          </p:nvPr>
        </p:nvSpPr>
        <p:spPr>
          <a:xfrm>
            <a:off x="6113236" y="2957673"/>
            <a:ext cx="2721443" cy="272144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6" name="Google Shape;196;p61"/>
          <p:cNvSpPr/>
          <p:nvPr/>
        </p:nvSpPr>
        <p:spPr>
          <a:xfrm>
            <a:off x="1163905" y="8145588"/>
            <a:ext cx="2979914" cy="2979914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" name="Google Shape;197;p61"/>
          <p:cNvSpPr>
            <a:spLocks noGrp="1"/>
          </p:cNvSpPr>
          <p:nvPr>
            <p:ph type="pic" idx="16"/>
          </p:nvPr>
        </p:nvSpPr>
        <p:spPr>
          <a:xfrm>
            <a:off x="1296669" y="8267097"/>
            <a:ext cx="2721443" cy="272144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8" name="Google Shape;198;p61"/>
          <p:cNvSpPr txBox="1">
            <a:spLocks noGrp="1"/>
          </p:cNvSpPr>
          <p:nvPr>
            <p:ph type="body" idx="17"/>
          </p:nvPr>
        </p:nvSpPr>
        <p:spPr>
          <a:xfrm>
            <a:off x="506669" y="11459768"/>
            <a:ext cx="4264259" cy="5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9" name="Google Shape;199;p61"/>
          <p:cNvSpPr txBox="1">
            <a:spLocks noGrp="1"/>
          </p:cNvSpPr>
          <p:nvPr>
            <p:ph type="body" idx="18"/>
          </p:nvPr>
        </p:nvSpPr>
        <p:spPr>
          <a:xfrm>
            <a:off x="499609" y="12094819"/>
            <a:ext cx="4272405" cy="83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0" name="Google Shape;200;p61"/>
          <p:cNvSpPr txBox="1">
            <a:spLocks noGrp="1"/>
          </p:cNvSpPr>
          <p:nvPr>
            <p:ph type="body" idx="19"/>
          </p:nvPr>
        </p:nvSpPr>
        <p:spPr>
          <a:xfrm>
            <a:off x="5340690" y="11459768"/>
            <a:ext cx="4264259" cy="5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1" name="Google Shape;201;p61"/>
          <p:cNvSpPr txBox="1">
            <a:spLocks noGrp="1"/>
          </p:cNvSpPr>
          <p:nvPr>
            <p:ph type="body" idx="20"/>
          </p:nvPr>
        </p:nvSpPr>
        <p:spPr>
          <a:xfrm>
            <a:off x="5333630" y="12094819"/>
            <a:ext cx="4272405" cy="83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2" name="Google Shape;202;p61"/>
          <p:cNvSpPr/>
          <p:nvPr/>
        </p:nvSpPr>
        <p:spPr>
          <a:xfrm>
            <a:off x="15675327" y="8145588"/>
            <a:ext cx="2979914" cy="2979914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3" name="Google Shape;203;p61"/>
          <p:cNvSpPr>
            <a:spLocks noGrp="1"/>
          </p:cNvSpPr>
          <p:nvPr>
            <p:ph type="pic" idx="21"/>
          </p:nvPr>
        </p:nvSpPr>
        <p:spPr>
          <a:xfrm>
            <a:off x="15808091" y="8267097"/>
            <a:ext cx="2721443" cy="272144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4" name="Google Shape;204;p61"/>
          <p:cNvSpPr txBox="1">
            <a:spLocks noGrp="1"/>
          </p:cNvSpPr>
          <p:nvPr>
            <p:ph type="body" idx="22"/>
          </p:nvPr>
        </p:nvSpPr>
        <p:spPr>
          <a:xfrm>
            <a:off x="15018091" y="11459768"/>
            <a:ext cx="4264259" cy="5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5" name="Google Shape;205;p61"/>
          <p:cNvSpPr txBox="1">
            <a:spLocks noGrp="1"/>
          </p:cNvSpPr>
          <p:nvPr>
            <p:ph type="body" idx="23"/>
          </p:nvPr>
        </p:nvSpPr>
        <p:spPr>
          <a:xfrm>
            <a:off x="15011030" y="12094819"/>
            <a:ext cx="4272405" cy="83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6" name="Google Shape;206;p61"/>
          <p:cNvSpPr/>
          <p:nvPr/>
        </p:nvSpPr>
        <p:spPr>
          <a:xfrm>
            <a:off x="10823926" y="8145588"/>
            <a:ext cx="2979914" cy="2979914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" name="Google Shape;207;p61"/>
          <p:cNvSpPr>
            <a:spLocks noGrp="1"/>
          </p:cNvSpPr>
          <p:nvPr>
            <p:ph type="pic" idx="24"/>
          </p:nvPr>
        </p:nvSpPr>
        <p:spPr>
          <a:xfrm>
            <a:off x="10956690" y="8267097"/>
            <a:ext cx="2721443" cy="272144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8" name="Google Shape;208;p61"/>
          <p:cNvSpPr txBox="1">
            <a:spLocks noGrp="1"/>
          </p:cNvSpPr>
          <p:nvPr>
            <p:ph type="body" idx="25"/>
          </p:nvPr>
        </p:nvSpPr>
        <p:spPr>
          <a:xfrm>
            <a:off x="10166690" y="11459768"/>
            <a:ext cx="4264259" cy="55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  <a:defRPr sz="36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9" name="Google Shape;209;p61"/>
          <p:cNvSpPr txBox="1">
            <a:spLocks noGrp="1"/>
          </p:cNvSpPr>
          <p:nvPr>
            <p:ph type="body" idx="26"/>
          </p:nvPr>
        </p:nvSpPr>
        <p:spPr>
          <a:xfrm>
            <a:off x="10159630" y="12094819"/>
            <a:ext cx="4272405" cy="83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0" name="Google Shape;210;p61"/>
          <p:cNvSpPr/>
          <p:nvPr/>
        </p:nvSpPr>
        <p:spPr>
          <a:xfrm>
            <a:off x="5980472" y="8144764"/>
            <a:ext cx="2979914" cy="2979914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" name="Google Shape;211;p61"/>
          <p:cNvSpPr>
            <a:spLocks noGrp="1"/>
          </p:cNvSpPr>
          <p:nvPr>
            <p:ph type="pic" idx="27"/>
          </p:nvPr>
        </p:nvSpPr>
        <p:spPr>
          <a:xfrm>
            <a:off x="6113236" y="8266273"/>
            <a:ext cx="2721443" cy="272144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72861" y="0"/>
            <a:ext cx="3111500" cy="228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7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2023.holidayhackchallenge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38L7A0xP-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02mH7F1xvU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zwZgQcaE3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7rE5ZvWLU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>
            <a:spLocks noGrp="1"/>
          </p:cNvSpPr>
          <p:nvPr>
            <p:ph type="body" idx="1"/>
          </p:nvPr>
        </p:nvSpPr>
        <p:spPr>
          <a:xfrm>
            <a:off x="551920" y="4316324"/>
            <a:ext cx="12469136" cy="333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</a:pPr>
            <a:r>
              <a:rPr lang="en-US" sz="8800" dirty="0"/>
              <a:t>Code, Craft, Community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SANS Holiday Hack Challenge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</a:pPr>
            <a:r>
              <a:rPr lang="en-US" sz="6000" dirty="0"/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A356B974-836F-7DA3-E042-834D825D3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>
            <a:extLst>
              <a:ext uri="{FF2B5EF4-FFF2-40B4-BE49-F238E27FC236}">
                <a16:creationId xmlns:a16="http://schemas.microsoft.com/office/drawing/2014/main" id="{24661575-FF91-8647-BA7D-01E88A9B9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823" y="730250"/>
            <a:ext cx="22685561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 #2 – Snowball Fight</a:t>
            </a:r>
            <a:endParaRPr dirty="0"/>
          </a:p>
        </p:txBody>
      </p:sp>
      <p:sp>
        <p:nvSpPr>
          <p:cNvPr id="268" name="Google Shape;268;g989c5ba908_0_0">
            <a:extLst>
              <a:ext uri="{FF2B5EF4-FFF2-40B4-BE49-F238E27FC236}">
                <a16:creationId xmlns:a16="http://schemas.microsoft.com/office/drawing/2014/main" id="{862F8697-9A4A-C7A7-8051-3F227F859CF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148332" y="2097705"/>
            <a:ext cx="16844289" cy="10305309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Location: Christmas Island - </a:t>
            </a:r>
            <a:r>
              <a:rPr lang="en-US" sz="3000" dirty="0" err="1">
                <a:latin typeface="Poppins Medium" panose="020B0604020202020204" charset="0"/>
                <a:cs typeface="Poppins Medium" panose="020B0604020202020204" charset="0"/>
              </a:rPr>
              <a:t>Frosty's</a:t>
            </a: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 Beach, left past the sponsor booths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Talk to: </a:t>
            </a:r>
            <a:r>
              <a:rPr lang="en-US" sz="3000" dirty="0" err="1">
                <a:latin typeface="Poppins Medium" panose="020B0604020202020204" charset="0"/>
                <a:cs typeface="Poppins Medium" panose="020B0604020202020204" charset="0"/>
              </a:rPr>
              <a:t>Morcel</a:t>
            </a: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 Nougat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Skill: JavaScript, reading code, browser reconnaissance 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Addition Challenges: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 Beat the game in single player mode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Challenge #4 – </a:t>
            </a:r>
            <a:r>
              <a:rPr lang="en-US" sz="3000" dirty="0" err="1">
                <a:latin typeface="Poppins" panose="00000500000000000000" pitchFamily="2" charset="0"/>
                <a:cs typeface="Poppins" panose="00000500000000000000" pitchFamily="2" charset="0"/>
              </a:rPr>
              <a:t>Na’an</a:t>
            </a:r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Elf Hunt – Piney Sappington – Pixel Island - </a:t>
            </a:r>
            <a:r>
              <a:rPr lang="en-US" sz="3000" dirty="0" err="1">
                <a:latin typeface="Poppins" panose="00000500000000000000" pitchFamily="2" charset="0"/>
                <a:cs typeface="Poppins" panose="00000500000000000000" pitchFamily="2" charset="0"/>
              </a:rPr>
              <a:t>Rainraster</a:t>
            </a: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 Cliffs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42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E80F5CB-4C37-468D-B369-B73EE9405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>
            <a:extLst>
              <a:ext uri="{FF2B5EF4-FFF2-40B4-BE49-F238E27FC236}">
                <a16:creationId xmlns:a16="http://schemas.microsoft.com/office/drawing/2014/main" id="{0295E515-81FB-B974-808A-AC4ECB34E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823" y="730250"/>
            <a:ext cx="22685561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 #3 – Learn Something New</a:t>
            </a:r>
            <a:endParaRPr dirty="0"/>
          </a:p>
        </p:txBody>
      </p:sp>
      <p:sp>
        <p:nvSpPr>
          <p:cNvPr id="268" name="Google Shape;268;g989c5ba908_0_0">
            <a:extLst>
              <a:ext uri="{FF2B5EF4-FFF2-40B4-BE49-F238E27FC236}">
                <a16:creationId xmlns:a16="http://schemas.microsoft.com/office/drawing/2014/main" id="{4926D02A-3F33-C2AD-6A5A-A87D4DD3165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148332" y="2097705"/>
            <a:ext cx="16844289" cy="10305309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US" sz="4800" dirty="0">
                <a:latin typeface="Poppins Medium" panose="020B0604020202020204" charset="0"/>
                <a:cs typeface="Poppins Medium" panose="020B0604020202020204" charset="0"/>
              </a:rPr>
              <a:t>Azure 101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Location: Christmas Island – Rudolph’s Rest, left bottom corner of island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Talk to: Sparkle Redberry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Skill: Azure CLI, Cloud reconnaissance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lang="en-US" sz="30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US" sz="4800" dirty="0">
                <a:latin typeface="Poppins Medium" panose="020B0604020202020204" charset="0"/>
                <a:cs typeface="Poppins Medium" panose="020B0604020202020204" charset="0"/>
              </a:rPr>
              <a:t>Linux 101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Location: Christmas Island – </a:t>
            </a:r>
            <a:r>
              <a:rPr lang="en-US" sz="3000" dirty="0" err="1">
                <a:latin typeface="Poppins Medium" panose="020B0604020202020204" charset="0"/>
                <a:cs typeface="Poppins Medium" panose="020B0604020202020204" charset="0"/>
              </a:rPr>
              <a:t>Frosty’s</a:t>
            </a: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 Beach, left past sponsor booths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Talk to: Ginger </a:t>
            </a:r>
            <a:r>
              <a:rPr lang="en-US" sz="3000" dirty="0" err="1">
                <a:latin typeface="Poppins Medium" panose="020B0604020202020204" charset="0"/>
                <a:cs typeface="Poppins Medium" panose="020B0604020202020204" charset="0"/>
              </a:rPr>
              <a:t>Breddle</a:t>
            </a:r>
            <a:endParaRPr lang="en-US" sz="30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Skill: Linux command line, Linux tools</a:t>
            </a:r>
          </a:p>
          <a:p>
            <a:pPr marL="463550" lvl="1" indent="0">
              <a:spcBef>
                <a:spcPts val="0"/>
              </a:spcBef>
              <a:buSzPts val="3500"/>
              <a:buNone/>
            </a:pPr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66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79A061E7-50F9-0EF2-8417-7174D2C88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>
            <a:extLst>
              <a:ext uri="{FF2B5EF4-FFF2-40B4-BE49-F238E27FC236}">
                <a16:creationId xmlns:a16="http://schemas.microsoft.com/office/drawing/2014/main" id="{A9D5E5EC-89B8-E42B-1E6E-58CA0392C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823" y="730250"/>
            <a:ext cx="22685561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 #4 – </a:t>
            </a:r>
            <a:r>
              <a:rPr lang="en-US" dirty="0" err="1"/>
              <a:t>Na’an</a:t>
            </a:r>
            <a:endParaRPr dirty="0"/>
          </a:p>
        </p:txBody>
      </p:sp>
      <p:sp>
        <p:nvSpPr>
          <p:cNvPr id="268" name="Google Shape;268;g989c5ba908_0_0">
            <a:extLst>
              <a:ext uri="{FF2B5EF4-FFF2-40B4-BE49-F238E27FC236}">
                <a16:creationId xmlns:a16="http://schemas.microsoft.com/office/drawing/2014/main" id="{7D286F81-F3C4-9831-B5F3-8886D8652D7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148332" y="2097705"/>
            <a:ext cx="16844289" cy="10305309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Location: Film Noir Island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Talk to: Shifty </a:t>
            </a:r>
            <a:r>
              <a:rPr lang="en-US" sz="3000" dirty="0" err="1">
                <a:latin typeface="Poppins Medium" panose="020B0604020202020204" charset="0"/>
                <a:cs typeface="Poppins Medium" panose="020B0604020202020204" charset="0"/>
              </a:rPr>
              <a:t>McShuffles</a:t>
            </a:r>
            <a:endParaRPr lang="en-US" sz="30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Skill: JavaScript, code reading, blind attacks, server side attacks, technology enumeration</a:t>
            </a:r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58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4CE420A2-EE88-754E-43D7-E2BFD71E3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>
            <a:extLst>
              <a:ext uri="{FF2B5EF4-FFF2-40B4-BE49-F238E27FC236}">
                <a16:creationId xmlns:a16="http://schemas.microsoft.com/office/drawing/2014/main" id="{C4B88667-EFB3-0486-033E-7AC54EF74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823" y="730250"/>
            <a:ext cx="22685561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 #5 – </a:t>
            </a:r>
            <a:r>
              <a:rPr lang="en-US" dirty="0" err="1"/>
              <a:t>Hashcat</a:t>
            </a:r>
            <a:endParaRPr dirty="0"/>
          </a:p>
        </p:txBody>
      </p:sp>
      <p:sp>
        <p:nvSpPr>
          <p:cNvPr id="268" name="Google Shape;268;g989c5ba908_0_0">
            <a:extLst>
              <a:ext uri="{FF2B5EF4-FFF2-40B4-BE49-F238E27FC236}">
                <a16:creationId xmlns:a16="http://schemas.microsoft.com/office/drawing/2014/main" id="{F575FCA5-3F4A-D95F-C360-C5EF5CAA05B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148332" y="2097705"/>
            <a:ext cx="16844289" cy="10305309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Location: Island of Misfit Toys - Scaredy-Kite Heights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Talk to: Eve Snowshoes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Skill: Recover / Crack a password</a:t>
            </a:r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27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100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Logistics</a:t>
            </a:r>
            <a:endParaRPr dirty="0"/>
          </a:p>
        </p:txBody>
      </p:sp>
      <p:sp>
        <p:nvSpPr>
          <p:cNvPr id="268" name="Google Shape;268;g989c5ba908_0_0"/>
          <p:cNvSpPr txBox="1">
            <a:spLocks noGrp="1"/>
          </p:cNvSpPr>
          <p:nvPr>
            <p:ph type="body" idx="3"/>
          </p:nvPr>
        </p:nvSpPr>
        <p:spPr>
          <a:xfrm>
            <a:off x="1171778" y="3176228"/>
            <a:ext cx="16844289" cy="9809522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4800" dirty="0">
                <a:latin typeface="Poppins Medium" panose="020B0604020202020204" charset="0"/>
                <a:cs typeface="Poppins Medium" panose="020B0604020202020204" charset="0"/>
                <a:hlinkClick r:id="rId3"/>
              </a:rPr>
              <a:t>https://2023.holidayhackchallenge.com/</a:t>
            </a:r>
            <a:endParaRPr lang="en-US" sz="48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4800" dirty="0">
                <a:latin typeface="Poppins Medium" panose="020B0604020202020204" charset="0"/>
                <a:cs typeface="Poppins Medium" panose="020B0604020202020204" charset="0"/>
              </a:rPr>
              <a:t>Create an Account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4800" dirty="0">
                <a:latin typeface="Poppins Medium" panose="020B0604020202020204" charset="0"/>
                <a:cs typeface="Poppins Medium" panose="020B0604020202020204" charset="0"/>
              </a:rPr>
              <a:t>Choose one or more challenges</a:t>
            </a:r>
          </a:p>
          <a:p>
            <a:pPr indent="-450850">
              <a:lnSpc>
                <a:spcPct val="150000"/>
              </a:lnSpc>
              <a:spcBef>
                <a:spcPts val="0"/>
              </a:spcBef>
              <a:buSzPts val="3500"/>
              <a:buFont typeface="Noto Sans Symbols"/>
              <a:buChar char="■"/>
            </a:pPr>
            <a:r>
              <a:rPr lang="en-US" sz="4800" dirty="0">
                <a:latin typeface="Poppins Medium" panose="020B0604020202020204" charset="0"/>
                <a:cs typeface="Poppins Medium" panose="020B0604020202020204" charset="0"/>
              </a:rPr>
              <a:t>Feel free to use AI tools </a:t>
            </a:r>
            <a:r>
              <a:rPr lang="en-US" sz="3600" dirty="0">
                <a:latin typeface="Poppins Medium" panose="020B0604020202020204" charset="0"/>
                <a:cs typeface="Poppins Medium" panose="020B0604020202020204" charset="0"/>
              </a:rPr>
              <a:t>(SANS required using them this year)</a:t>
            </a:r>
          </a:p>
          <a:p>
            <a:pPr indent="-450850">
              <a:spcBef>
                <a:spcPts val="0"/>
              </a:spcBef>
              <a:buSzPts val="3500"/>
              <a:buChar char="■"/>
            </a:pPr>
            <a:r>
              <a:rPr lang="en-US" sz="4800" dirty="0">
                <a:latin typeface="Poppins Medium" panose="020B0604020202020204" charset="0"/>
                <a:cs typeface="Poppins Medium" panose="020B0604020202020204" charset="0"/>
              </a:rPr>
              <a:t>Some challenges may be helpful to have more than one person logged in</a:t>
            </a:r>
          </a:p>
          <a:p>
            <a:pPr indent="-450850">
              <a:spcBef>
                <a:spcPts val="0"/>
              </a:spcBef>
              <a:buSzPts val="3500"/>
              <a:buChar char="■"/>
            </a:pPr>
            <a:r>
              <a:rPr lang="en-US" sz="4800" dirty="0">
                <a:latin typeface="Poppins Medium" panose="020B0604020202020204" charset="0"/>
                <a:cs typeface="Poppins Medium" panose="020B0604020202020204" charset="0"/>
              </a:rPr>
              <a:t>Small Teams of 3-4</a:t>
            </a:r>
          </a:p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455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F9E6AEBB-A7E7-AC69-FE9F-A32864E37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>
            <a:extLst>
              <a:ext uri="{FF2B5EF4-FFF2-40B4-BE49-F238E27FC236}">
                <a16:creationId xmlns:a16="http://schemas.microsoft.com/office/drawing/2014/main" id="{5C6A306C-AE38-ABB2-5729-EBBEEFC91A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100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Map</a:t>
            </a:r>
            <a:endParaRPr dirty="0"/>
          </a:p>
        </p:txBody>
      </p:sp>
      <p:sp>
        <p:nvSpPr>
          <p:cNvPr id="268" name="Google Shape;268;g989c5ba908_0_0">
            <a:extLst>
              <a:ext uri="{FF2B5EF4-FFF2-40B4-BE49-F238E27FC236}">
                <a16:creationId xmlns:a16="http://schemas.microsoft.com/office/drawing/2014/main" id="{DEEE7F1B-6444-EECB-3745-3EF7BABE3BD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171778" y="3176228"/>
            <a:ext cx="5533822" cy="9809522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Christmas Island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1 - Orientation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2 - </a:t>
            </a:r>
            <a:r>
              <a:rPr lang="en-US" sz="2800" dirty="0" err="1">
                <a:latin typeface="Poppins Medium" panose="020B0604020202020204" charset="0"/>
                <a:cs typeface="Poppins Medium" panose="020B0604020202020204" charset="0"/>
              </a:rPr>
              <a:t>Frosty's</a:t>
            </a: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 Beach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3 - Rudolph's Rest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lang="en-US" sz="28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Island of Misfit Toys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4 – Scaredy Kite Heights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5 - Tarnished Trove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6 - </a:t>
            </a:r>
            <a:r>
              <a:rPr lang="en-US" sz="2800" dirty="0" err="1">
                <a:latin typeface="Poppins Medium" panose="020B0604020202020204" charset="0"/>
                <a:cs typeface="Poppins Medium" panose="020B0604020202020204" charset="0"/>
              </a:rPr>
              <a:t>Squarewheel</a:t>
            </a: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 Yard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lang="en-US" sz="28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Film Noir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7 - Chiaroscuro City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8 - The Blacklight District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sz="28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800" dirty="0"/>
          </a:p>
        </p:txBody>
      </p:sp>
      <p:sp>
        <p:nvSpPr>
          <p:cNvPr id="3" name="Google Shape;268;g989c5ba908_0_0">
            <a:extLst>
              <a:ext uri="{FF2B5EF4-FFF2-40B4-BE49-F238E27FC236}">
                <a16:creationId xmlns:a16="http://schemas.microsoft.com/office/drawing/2014/main" id="{4479E2DF-010F-3295-0C32-1DBC00EFB367}"/>
              </a:ext>
            </a:extLst>
          </p:cNvPr>
          <p:cNvSpPr txBox="1">
            <a:spLocks/>
          </p:cNvSpPr>
          <p:nvPr/>
        </p:nvSpPr>
        <p:spPr>
          <a:xfrm>
            <a:off x="6705600" y="3176228"/>
            <a:ext cx="5087815" cy="980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Noto Sans Symbols"/>
              <a:buNone/>
              <a:defRPr sz="4200" b="0" i="0" u="none" strike="noStrike" cap="none">
                <a:solidFill>
                  <a:srgbClr val="27272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Pixel Island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9 - </a:t>
            </a:r>
            <a:r>
              <a:rPr lang="en-US" sz="2800" dirty="0" err="1">
                <a:latin typeface="Poppins Medium" panose="020B0604020202020204" charset="0"/>
                <a:cs typeface="Poppins Medium" panose="020B0604020202020204" charset="0"/>
              </a:rPr>
              <a:t>Rainraster</a:t>
            </a: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 Cliffs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A - </a:t>
            </a:r>
            <a:r>
              <a:rPr lang="en-US" sz="2800" dirty="0" err="1">
                <a:latin typeface="Poppins Medium" panose="020B0604020202020204" charset="0"/>
                <a:cs typeface="Poppins Medium" panose="020B0604020202020204" charset="0"/>
              </a:rPr>
              <a:t>Driftbit</a:t>
            </a: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 Grotto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lang="en-US" sz="28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endParaRPr lang="en-US" sz="28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Steampunk Island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B - Brass </a:t>
            </a:r>
            <a:r>
              <a:rPr lang="en-US" sz="2800" dirty="0" err="1">
                <a:latin typeface="Poppins Medium" panose="020B0604020202020204" charset="0"/>
                <a:cs typeface="Poppins Medium" panose="020B0604020202020204" charset="0"/>
              </a:rPr>
              <a:t>Bouy</a:t>
            </a: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 Port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C - Rusty Quay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D - </a:t>
            </a:r>
            <a:r>
              <a:rPr lang="en-US" sz="2800" dirty="0" err="1">
                <a:latin typeface="Poppins Medium" panose="020B0604020202020204" charset="0"/>
                <a:cs typeface="Poppins Medium" panose="020B0604020202020204" charset="0"/>
              </a:rPr>
              <a:t>Coggoggle</a:t>
            </a: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 Marina</a:t>
            </a:r>
          </a:p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endParaRPr lang="en-US" sz="28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Space Island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E - Spaceport Point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2800" dirty="0">
                <a:latin typeface="Poppins Medium" panose="020B0604020202020204" charset="0"/>
                <a:cs typeface="Poppins Medium" panose="020B0604020202020204" charset="0"/>
              </a:rPr>
              <a:t>F - Cape Cosmic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72FA9-D706-65DA-39F8-D55F32FA0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383" y="2371849"/>
            <a:ext cx="10929506" cy="98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3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100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Tour of UI</a:t>
            </a:r>
            <a:endParaRPr dirty="0"/>
          </a:p>
        </p:txBody>
      </p:sp>
      <p:sp>
        <p:nvSpPr>
          <p:cNvPr id="268" name="Google Shape;268;g989c5ba908_0_0"/>
          <p:cNvSpPr txBox="1">
            <a:spLocks noGrp="1"/>
          </p:cNvSpPr>
          <p:nvPr>
            <p:ph type="body" idx="3"/>
          </p:nvPr>
        </p:nvSpPr>
        <p:spPr>
          <a:xfrm>
            <a:off x="1171778" y="3176229"/>
            <a:ext cx="16844289" cy="5113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A Quick Tour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4200" dirty="0">
                <a:latin typeface="Poppins Medium" panose="020B0604020202020204" charset="0"/>
                <a:cs typeface="Poppins Medium" panose="020B0604020202020204" charset="0"/>
              </a:rPr>
              <a:t>Music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4200" dirty="0">
                <a:latin typeface="Poppins Medium" panose="020B0604020202020204" charset="0"/>
                <a:cs typeface="Poppins Medium" panose="020B0604020202020204" charset="0"/>
              </a:rPr>
              <a:t>Badge (Hints, Items, Objectives, Narrative)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4200" dirty="0">
                <a:latin typeface="Poppins Medium" panose="020B0604020202020204" charset="0"/>
                <a:cs typeface="Poppins Medium" panose="020B0604020202020204" charset="0"/>
              </a:rPr>
              <a:t>Teleport?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Orientation Challenge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lang="en-US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36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7"/>
          <p:cNvSpPr txBox="1">
            <a:spLocks noGrp="1"/>
          </p:cNvSpPr>
          <p:nvPr>
            <p:ph type="body" idx="7"/>
          </p:nvPr>
        </p:nvSpPr>
        <p:spPr>
          <a:xfrm>
            <a:off x="8606118" y="7237794"/>
            <a:ext cx="7951790" cy="215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dirty="0"/>
          </a:p>
        </p:txBody>
      </p:sp>
      <p:sp>
        <p:nvSpPr>
          <p:cNvPr id="713" name="Google Shape;713;p37"/>
          <p:cNvSpPr txBox="1">
            <a:spLocks noGrp="1"/>
          </p:cNvSpPr>
          <p:nvPr>
            <p:ph type="title"/>
          </p:nvPr>
        </p:nvSpPr>
        <p:spPr>
          <a:xfrm>
            <a:off x="877824" y="6674665"/>
            <a:ext cx="15680084" cy="16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400"/>
              <a:buFont typeface="Poppins Medium"/>
              <a:buNone/>
            </a:pPr>
            <a:r>
              <a:rPr lang="en-US" sz="7200" dirty="0"/>
              <a:t>How did it go?</a:t>
            </a:r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What did you learn?</a:t>
            </a:r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What challenged you?</a:t>
            </a:r>
            <a:endParaRPr sz="7200" dirty="0"/>
          </a:p>
        </p:txBody>
      </p:sp>
      <p:pic>
        <p:nvPicPr>
          <p:cNvPr id="714" name="Google Shape;71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24" y="847562"/>
            <a:ext cx="5499608" cy="1662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49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100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Objective</a:t>
            </a:r>
            <a:endParaRPr dirty="0"/>
          </a:p>
        </p:txBody>
      </p:sp>
      <p:sp>
        <p:nvSpPr>
          <p:cNvPr id="268" name="Google Shape;268;g989c5ba908_0_0"/>
          <p:cNvSpPr txBox="1">
            <a:spLocks noGrp="1"/>
          </p:cNvSpPr>
          <p:nvPr>
            <p:ph type="body" idx="3"/>
          </p:nvPr>
        </p:nvSpPr>
        <p:spPr>
          <a:xfrm>
            <a:off x="1171778" y="3176229"/>
            <a:ext cx="16844289" cy="5113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Have fun playing games with friends</a:t>
            </a:r>
          </a:p>
          <a:p>
            <a:pPr indent="-450850">
              <a:lnSpc>
                <a:spcPct val="150000"/>
              </a:lnSpc>
              <a:spcBef>
                <a:spcPts val="0"/>
              </a:spcBef>
              <a:buSzPts val="3500"/>
              <a:buFont typeface="Noto Sans Symbols"/>
              <a:buChar char="■"/>
            </a:pPr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Be Creative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Challenge Yourself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Learning About Security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Think about how systems can be misused / abused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Think about how the systems you build can be misused / abused</a:t>
            </a: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100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The Importance of Smaller Steps</a:t>
            </a:r>
            <a:endParaRPr sz="7200" dirty="0"/>
          </a:p>
        </p:txBody>
      </p:sp>
      <p:sp>
        <p:nvSpPr>
          <p:cNvPr id="268" name="Google Shape;268;g989c5ba908_0_0"/>
          <p:cNvSpPr txBox="1">
            <a:spLocks noGrp="1"/>
          </p:cNvSpPr>
          <p:nvPr>
            <p:ph type="body" idx="3"/>
          </p:nvPr>
        </p:nvSpPr>
        <p:spPr>
          <a:xfrm>
            <a:off x="1171778" y="3176229"/>
            <a:ext cx="16844289" cy="5113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AABCB-DE00-4A45-B83B-B935FAEE3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2291302"/>
            <a:ext cx="8614972" cy="106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100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TDD Process</a:t>
            </a:r>
            <a:endParaRPr dirty="0"/>
          </a:p>
        </p:txBody>
      </p:sp>
      <p:sp>
        <p:nvSpPr>
          <p:cNvPr id="268" name="Google Shape;268;g989c5ba908_0_0"/>
          <p:cNvSpPr txBox="1">
            <a:spLocks noGrp="1"/>
          </p:cNvSpPr>
          <p:nvPr>
            <p:ph type="body" idx="3"/>
          </p:nvPr>
        </p:nvSpPr>
        <p:spPr>
          <a:xfrm>
            <a:off x="1171778" y="3176229"/>
            <a:ext cx="16844289" cy="5113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65BF4-E60B-459B-8945-15DBDA43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072" y="2923334"/>
            <a:ext cx="7943850" cy="6829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F892CB-9F52-4CB7-81A7-470FF6F15B73}"/>
              </a:ext>
            </a:extLst>
          </p:cNvPr>
          <p:cNvSpPr txBox="1"/>
          <p:nvPr/>
        </p:nvSpPr>
        <p:spPr>
          <a:xfrm>
            <a:off x="877824" y="11849708"/>
            <a:ext cx="141821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Poppins Medium" panose="020B0604020202020204" charset="0"/>
                <a:cs typeface="Poppins Medium" panose="020B0604020202020204" charset="0"/>
              </a:rPr>
              <a:t>Blatantly stolen from </a:t>
            </a:r>
            <a:r>
              <a:rPr lang="en-US" sz="3200" b="0" i="0" dirty="0">
                <a:effectLst/>
                <a:latin typeface="Poppins Medium" panose="020B0604020202020204" charset="0"/>
                <a:cs typeface="Poppins Medium" panose="020B0604020202020204" charset="0"/>
              </a:rPr>
              <a:t>What is TDD (Test Driven Development)? | How to do TDD? | Red Green Refactor </a:t>
            </a:r>
          </a:p>
          <a:p>
            <a:r>
              <a:rPr lang="en-US" sz="3200" dirty="0">
                <a:effectLst/>
                <a:latin typeface="Poppins Medium" panose="020B0604020202020204" charset="0"/>
                <a:cs typeface="Poppins Medium" panose="020B0604020202020204" charset="0"/>
                <a:hlinkClick r:id="rId4"/>
              </a:rPr>
              <a:t>https://www.youtube.com/watch?v=T38L7A0xP-c</a:t>
            </a:r>
            <a:endParaRPr lang="en-US" sz="3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31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100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Agile Process </a:t>
            </a:r>
            <a:endParaRPr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57178BE-A30A-4CB8-BF5D-24DB2B12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2371850"/>
            <a:ext cx="16406185" cy="92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/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100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Hacking Process</a:t>
            </a:r>
            <a:endParaRPr dirty="0"/>
          </a:p>
        </p:txBody>
      </p:sp>
      <p:sp>
        <p:nvSpPr>
          <p:cNvPr id="268" name="Google Shape;268;g989c5ba908_0_0"/>
          <p:cNvSpPr txBox="1">
            <a:spLocks noGrp="1"/>
          </p:cNvSpPr>
          <p:nvPr>
            <p:ph type="body" idx="3"/>
          </p:nvPr>
        </p:nvSpPr>
        <p:spPr>
          <a:xfrm>
            <a:off x="1171778" y="3176229"/>
            <a:ext cx="16844289" cy="51135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1026" name="Picture 2" descr="&quot;The Problem Spiral&quot; &#10;1 Recon &#10;est &#10;ploit &#10;2 1 entify &#10;6 &#10;4 &#10;*espair &#10;5 &#10;3 &#10;ulnerability &#10;entify Exploit &#10;Integrate New Information ">
            <a:extLst>
              <a:ext uri="{FF2B5EF4-FFF2-40B4-BE49-F238E27FC236}">
                <a16:creationId xmlns:a16="http://schemas.microsoft.com/office/drawing/2014/main" id="{2EE7C444-037C-4B8B-8822-F7BD1A78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" y="274320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11CADB-1D09-4D0C-9AB2-C27AB2906229}"/>
              </a:ext>
            </a:extLst>
          </p:cNvPr>
          <p:cNvSpPr txBox="1"/>
          <p:nvPr/>
        </p:nvSpPr>
        <p:spPr>
          <a:xfrm>
            <a:off x="877824" y="11544748"/>
            <a:ext cx="15040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oppins Medium" panose="020B0604020202020204" charset="0"/>
                <a:cs typeface="Poppins Medium" panose="020B0604020202020204" charset="0"/>
              </a:rPr>
              <a:t>Blatantly stolen from </a:t>
            </a:r>
            <a:r>
              <a:rPr lang="en-US" sz="3200" b="0" i="0" dirty="0">
                <a:effectLst/>
                <a:latin typeface="Poppins Medium" panose="020B0604020202020204" charset="0"/>
                <a:cs typeface="Poppins Medium" panose="020B0604020202020204" charset="0"/>
              </a:rPr>
              <a:t>Katie Knowles, How to (Holiday) Hack It: Tips for Crushing CTFs &amp; </a:t>
            </a:r>
            <a:r>
              <a:rPr lang="en-US" sz="3200" b="0" i="0" dirty="0" err="1">
                <a:effectLst/>
                <a:latin typeface="Poppins Medium" panose="020B0604020202020204" charset="0"/>
                <a:cs typeface="Poppins Medium" panose="020B0604020202020204" charset="0"/>
              </a:rPr>
              <a:t>Pwning</a:t>
            </a:r>
            <a:r>
              <a:rPr lang="en-US" sz="3200" b="0" i="0" dirty="0">
                <a:effectLst/>
                <a:latin typeface="Poppins Medium" panose="020B0604020202020204" charset="0"/>
                <a:cs typeface="Poppins Medium" panose="020B0604020202020204" charset="0"/>
              </a:rPr>
              <a:t> </a:t>
            </a:r>
            <a:r>
              <a:rPr lang="en-US" sz="3200" b="0" i="0" dirty="0" err="1">
                <a:effectLst/>
                <a:latin typeface="Poppins Medium" panose="020B0604020202020204" charset="0"/>
                <a:cs typeface="Poppins Medium" panose="020B0604020202020204" charset="0"/>
              </a:rPr>
              <a:t>Pentests</a:t>
            </a:r>
            <a:r>
              <a:rPr lang="en-US" sz="3200" b="0" i="0" dirty="0">
                <a:effectLst/>
                <a:latin typeface="Poppins Medium" panose="020B0604020202020204" charset="0"/>
                <a:cs typeface="Poppins Medium" panose="020B0604020202020204" charset="0"/>
              </a:rPr>
              <a:t> | </a:t>
            </a:r>
            <a:r>
              <a:rPr lang="en-US" sz="3200" b="0" i="0" dirty="0" err="1">
                <a:effectLst/>
                <a:latin typeface="Poppins Medium" panose="020B0604020202020204" charset="0"/>
                <a:cs typeface="Poppins Medium" panose="020B0604020202020204" charset="0"/>
              </a:rPr>
              <a:t>KringleCon</a:t>
            </a:r>
            <a:r>
              <a:rPr lang="en-US" sz="3200" b="0" i="0" dirty="0">
                <a:effectLst/>
                <a:latin typeface="Poppins Medium" panose="020B0604020202020204" charset="0"/>
                <a:cs typeface="Poppins Medium" panose="020B0604020202020204" charset="0"/>
              </a:rPr>
              <a:t> 2019</a:t>
            </a:r>
          </a:p>
          <a:p>
            <a:r>
              <a:rPr lang="en-US" sz="3200" dirty="0">
                <a:effectLst/>
                <a:latin typeface="Poppins Medium" panose="020B0604020202020204" charset="0"/>
                <a:cs typeface="Poppins Medium" panose="020B0604020202020204" charset="0"/>
                <a:hlinkClick r:id="rId4"/>
              </a:rPr>
              <a:t>https://www.youtube.com/watch?v=c02mH7F1xvU</a:t>
            </a:r>
            <a:endParaRPr lang="en-US" sz="3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73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/>
          <p:cNvSpPr txBox="1">
            <a:spLocks noGrp="1"/>
          </p:cNvSpPr>
          <p:nvPr>
            <p:ph type="title"/>
          </p:nvPr>
        </p:nvSpPr>
        <p:spPr>
          <a:xfrm>
            <a:off x="877823" y="730250"/>
            <a:ext cx="22685561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Disclaimer</a:t>
            </a:r>
            <a:endParaRPr dirty="0"/>
          </a:p>
        </p:txBody>
      </p:sp>
      <p:sp>
        <p:nvSpPr>
          <p:cNvPr id="268" name="Google Shape;268;g989c5ba908_0_0"/>
          <p:cNvSpPr txBox="1">
            <a:spLocks noGrp="1"/>
          </p:cNvSpPr>
          <p:nvPr>
            <p:ph type="body" idx="3"/>
          </p:nvPr>
        </p:nvSpPr>
        <p:spPr>
          <a:xfrm>
            <a:off x="1148333" y="2097705"/>
            <a:ext cx="16131482" cy="7515217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Be smart, use this information conscientiously to understand and improve security, and to put the ethical into Ethical Hacker!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The information learned today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MUST ONLY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be used on property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YOU OWN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Using these techniques on your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friend’s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computer, your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neighbor’s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door lock, your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client’s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website, and most other situations is generally </a:t>
            </a:r>
            <a:r>
              <a:rPr 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illegal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 without </a:t>
            </a:r>
            <a:r>
              <a:rPr lang="en-US" sz="4000" b="1" i="1" dirty="0">
                <a:latin typeface="Poppins" panose="00000500000000000000" pitchFamily="2" charset="0"/>
                <a:cs typeface="Poppins" panose="00000500000000000000" pitchFamily="2" charset="0"/>
              </a:rPr>
              <a:t>explicit written consent</a:t>
            </a:r>
            <a:r>
              <a:rPr lang="en-US" sz="40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03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58410897-1B04-74F8-6F5D-55D1B8CB1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>
            <a:extLst>
              <a:ext uri="{FF2B5EF4-FFF2-40B4-BE49-F238E27FC236}">
                <a16:creationId xmlns:a16="http://schemas.microsoft.com/office/drawing/2014/main" id="{5692C440-4EE8-EB19-44B7-5DB62537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824" y="730250"/>
            <a:ext cx="15680100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Exercise(s)</a:t>
            </a:r>
            <a:endParaRPr dirty="0"/>
          </a:p>
        </p:txBody>
      </p:sp>
      <p:sp>
        <p:nvSpPr>
          <p:cNvPr id="268" name="Google Shape;268;g989c5ba908_0_0">
            <a:extLst>
              <a:ext uri="{FF2B5EF4-FFF2-40B4-BE49-F238E27FC236}">
                <a16:creationId xmlns:a16="http://schemas.microsoft.com/office/drawing/2014/main" id="{59C558C5-C0CC-48A6-03D4-F12E87A8F1C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844639" y="889868"/>
            <a:ext cx="60283380" cy="12609887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63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1028" name="Picture 4" descr="Cyberspace Warrior (Choose Your Own Adventure No. 154): Packard, Edward:  9780553564006: Amazon.com: Books">
            <a:extLst>
              <a:ext uri="{FF2B5EF4-FFF2-40B4-BE49-F238E27FC236}">
                <a16:creationId xmlns:a16="http://schemas.microsoft.com/office/drawing/2014/main" id="{CAB8CFCA-8B46-B10D-C86B-FE153D1F4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" y="3176228"/>
            <a:ext cx="6554607" cy="100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ace And Beyond: Choose Your Own Adventure (4): R. A. Montgomery:  9780553128178: Amazon.com: Books">
            <a:extLst>
              <a:ext uri="{FF2B5EF4-FFF2-40B4-BE49-F238E27FC236}">
                <a16:creationId xmlns:a16="http://schemas.microsoft.com/office/drawing/2014/main" id="{6599ED1D-9D43-7DB1-AE50-0F9E8552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84" y="3176228"/>
            <a:ext cx="6059953" cy="100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oose Your Own Adventure book series - Fonts In Use">
            <a:extLst>
              <a:ext uri="{FF2B5EF4-FFF2-40B4-BE49-F238E27FC236}">
                <a16:creationId xmlns:a16="http://schemas.microsoft.com/office/drawing/2014/main" id="{8DF08A2A-E215-71BC-C58E-0DC22312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535" y="3176228"/>
            <a:ext cx="5863249" cy="998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64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9A507CA9-57DA-A33E-B011-103FCCAEC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9c5ba908_0_0">
            <a:extLst>
              <a:ext uri="{FF2B5EF4-FFF2-40B4-BE49-F238E27FC236}">
                <a16:creationId xmlns:a16="http://schemas.microsoft.com/office/drawing/2014/main" id="{08ADF5EB-4072-987F-FFF8-6A50E59D6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823" y="730250"/>
            <a:ext cx="22685561" cy="164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 #1 - Combination Lock</a:t>
            </a:r>
            <a:endParaRPr dirty="0"/>
          </a:p>
        </p:txBody>
      </p:sp>
      <p:sp>
        <p:nvSpPr>
          <p:cNvPr id="268" name="Google Shape;268;g989c5ba908_0_0">
            <a:extLst>
              <a:ext uri="{FF2B5EF4-FFF2-40B4-BE49-F238E27FC236}">
                <a16:creationId xmlns:a16="http://schemas.microsoft.com/office/drawing/2014/main" id="{8F953DEC-6309-C813-908F-39CBA0C77B2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148332" y="2097706"/>
            <a:ext cx="16844289" cy="9789494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Location: Steampunk Island - Brass </a:t>
            </a:r>
            <a:r>
              <a:rPr lang="en-US" sz="3000" dirty="0" err="1">
                <a:latin typeface="Poppins Medium" panose="020B0604020202020204" charset="0"/>
                <a:cs typeface="Poppins Medium" panose="020B0604020202020204" charset="0"/>
              </a:rPr>
              <a:t>Bouy</a:t>
            </a: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 Port</a:t>
            </a: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Talk to: Bow </a:t>
            </a:r>
            <a:r>
              <a:rPr lang="en-US" sz="3000" dirty="0" err="1">
                <a:latin typeface="Poppins Medium" panose="020B0604020202020204" charset="0"/>
                <a:cs typeface="Poppins Medium" panose="020B0604020202020204" charset="0"/>
              </a:rPr>
              <a:t>Ninecandle</a:t>
            </a:r>
            <a:endParaRPr lang="en-US" sz="3000"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r>
              <a:rPr lang="en-US" sz="3000" dirty="0">
                <a:latin typeface="Poppins Medium" panose="020B0604020202020204" charset="0"/>
                <a:cs typeface="Poppins Medium" panose="020B0604020202020204" charset="0"/>
              </a:rPr>
              <a:t>Skill: Understand how to defeat Master lock combination locks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2800" dirty="0">
                <a:effectLst/>
                <a:latin typeface="Poppins" panose="00000500000000000000" pitchFamily="2" charset="0"/>
                <a:cs typeface="Poppins" panose="00000500000000000000" pitchFamily="2" charset="0"/>
                <a:hlinkClick r:id="rId3"/>
              </a:rPr>
              <a:t>How To Open A Dial Combination Lock</a:t>
            </a:r>
            <a:endParaRPr lang="en-US" sz="2800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2800" dirty="0">
                <a:effectLst/>
                <a:latin typeface="Poppins" panose="00000500000000000000" pitchFamily="2" charset="0"/>
                <a:cs typeface="Poppins" panose="00000500000000000000" pitchFamily="2" charset="0"/>
                <a:hlinkClick r:id="rId4"/>
              </a:rPr>
              <a:t>Close Up On How To Decode A Dial Combination Lock In 8 Attempts Or Less</a:t>
            </a:r>
            <a:endParaRPr lang="en-US" sz="2800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https://docs.google.com/document/d/1QhKZLDr22G0RpuTSGm0M6pz4dG82IByesim3elwfw98/edit</a:t>
            </a:r>
          </a:p>
          <a:p>
            <a:pPr indent="-450850">
              <a:spcBef>
                <a:spcPts val="0"/>
              </a:spcBef>
              <a:buSzPts val="3500"/>
              <a:buChar char="■"/>
            </a:pP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Addition Challenges: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Write code to generate possible lock combinations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Try your hand at lock sports with physical Master Combination locks or padlocks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Try the Luggage Lock Decode challenge</a:t>
            </a:r>
          </a:p>
          <a:p>
            <a:pPr lvl="2" indent="-450850">
              <a:spcBef>
                <a:spcPts val="0"/>
              </a:spcBef>
              <a:buSzPts val="3500"/>
              <a:buChar char="■"/>
            </a:pPr>
            <a:r>
              <a:rPr lang="en-US" sz="2600" dirty="0">
                <a:latin typeface="Poppins" panose="00000500000000000000" pitchFamily="2" charset="0"/>
                <a:cs typeface="Poppins" panose="00000500000000000000" pitchFamily="2" charset="0"/>
              </a:rPr>
              <a:t>Location: Island of Misfit Toys – </a:t>
            </a:r>
            <a:r>
              <a:rPr lang="en-US" sz="2600" dirty="0" err="1">
                <a:latin typeface="Poppins" panose="00000500000000000000" pitchFamily="2" charset="0"/>
                <a:cs typeface="Poppins" panose="00000500000000000000" pitchFamily="2" charset="0"/>
              </a:rPr>
              <a:t>Squarewheel</a:t>
            </a:r>
            <a:r>
              <a:rPr lang="en-US" sz="2600" dirty="0">
                <a:latin typeface="Poppins" panose="00000500000000000000" pitchFamily="2" charset="0"/>
                <a:cs typeface="Poppins" panose="00000500000000000000" pitchFamily="2" charset="0"/>
              </a:rPr>
              <a:t> Yard</a:t>
            </a:r>
          </a:p>
          <a:p>
            <a:pPr lvl="2" indent="-450850">
              <a:spcBef>
                <a:spcPts val="0"/>
              </a:spcBef>
              <a:buSzPts val="3500"/>
              <a:buChar char="■"/>
            </a:pPr>
            <a:r>
              <a:rPr lang="en-US" sz="2600" dirty="0">
                <a:latin typeface="Poppins" panose="00000500000000000000" pitchFamily="2" charset="0"/>
                <a:cs typeface="Poppins" panose="00000500000000000000" pitchFamily="2" charset="0"/>
              </a:rPr>
              <a:t>Talk To: Garland Candlesticks</a:t>
            </a:r>
          </a:p>
          <a:p>
            <a:pPr lvl="1" indent="-450850">
              <a:spcBef>
                <a:spcPts val="0"/>
              </a:spcBef>
              <a:buSzPts val="3500"/>
              <a:buChar char="■"/>
            </a:pPr>
            <a:endParaRPr lang="en-US" sz="3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■"/>
            </a:pPr>
            <a:endParaRPr dirty="0">
              <a:latin typeface="Poppins Medium" panose="020B0604020202020204" charset="0"/>
              <a:cs typeface="Poppins Mediu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045703"/>
      </p:ext>
    </p:extLst>
  </p:cSld>
  <p:clrMapOvr>
    <a:masterClrMapping/>
  </p:clrMapOvr>
</p:sld>
</file>

<file path=ppt/theme/theme1.xml><?xml version="1.0" encoding="utf-8"?>
<a:theme xmlns:a="http://schemas.openxmlformats.org/drawingml/2006/main" name="Ingage No Logo">
  <a:themeElements>
    <a:clrScheme name="Ingage">
      <a:dk1>
        <a:srgbClr val="056CB6"/>
      </a:dk1>
      <a:lt1>
        <a:srgbClr val="FFFFFF"/>
      </a:lt1>
      <a:dk2>
        <a:srgbClr val="353535"/>
      </a:dk2>
      <a:lt2>
        <a:srgbClr val="8C8C8C"/>
      </a:lt2>
      <a:accent1>
        <a:srgbClr val="EE6823"/>
      </a:accent1>
      <a:accent2>
        <a:srgbClr val="E1454F"/>
      </a:accent2>
      <a:accent3>
        <a:srgbClr val="C15389"/>
      </a:accent3>
      <a:accent4>
        <a:srgbClr val="714885"/>
      </a:accent4>
      <a:accent5>
        <a:srgbClr val="ECEA62"/>
      </a:accent5>
      <a:accent6>
        <a:srgbClr val="2F4858"/>
      </a:accent6>
      <a:hlink>
        <a:srgbClr val="0070B9"/>
      </a:hlink>
      <a:folHlink>
        <a:srgbClr val="083C7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838</Words>
  <Application>Microsoft Office PowerPoint</Application>
  <PresentationFormat>Custom</PresentationFormat>
  <Paragraphs>164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Noto Sans Symbols</vt:lpstr>
      <vt:lpstr>Poppins</vt:lpstr>
      <vt:lpstr>Poppins Medium</vt:lpstr>
      <vt:lpstr>Roboto</vt:lpstr>
      <vt:lpstr>Roboto Light</vt:lpstr>
      <vt:lpstr>Roboto Slab Regular</vt:lpstr>
      <vt:lpstr>Ingage No Logo</vt:lpstr>
      <vt:lpstr>PowerPoint Presentation</vt:lpstr>
      <vt:lpstr>The Objective</vt:lpstr>
      <vt:lpstr>The Importance of Smaller Steps</vt:lpstr>
      <vt:lpstr>TDD Process</vt:lpstr>
      <vt:lpstr>Agile Process </vt:lpstr>
      <vt:lpstr>Hacking Process</vt:lpstr>
      <vt:lpstr>The Disclaimer</vt:lpstr>
      <vt:lpstr>The Exercise(s)</vt:lpstr>
      <vt:lpstr>Challenge #1 - Combination Lock</vt:lpstr>
      <vt:lpstr>Challenge #2 – Snowball Fight</vt:lpstr>
      <vt:lpstr>Challenge #3 – Learn Something New</vt:lpstr>
      <vt:lpstr>Challenge #4 – Na’an</vt:lpstr>
      <vt:lpstr>Challenge #5 – Hashcat</vt:lpstr>
      <vt:lpstr>The Logistics</vt:lpstr>
      <vt:lpstr>The Map</vt:lpstr>
      <vt:lpstr>Quick Tour of UI</vt:lpstr>
      <vt:lpstr>How did it go?  What did you learn?  What challenged you?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user1</dc:creator>
  <cp:lastModifiedBy>Retzler, Charlie</cp:lastModifiedBy>
  <cp:revision>47</cp:revision>
  <dcterms:created xsi:type="dcterms:W3CDTF">2014-11-12T21:47:38Z</dcterms:created>
  <dcterms:modified xsi:type="dcterms:W3CDTF">2024-02-20T02:48:03Z</dcterms:modified>
</cp:coreProperties>
</file>